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March" charset="1" panose="02000500000000000000"/>
      <p:regular r:id="rId16"/>
    </p:embeddedFont>
    <p:embeddedFont>
      <p:font typeface="Canva Sans 1" charset="1" panose="020B0503030501040103"/>
      <p:regular r:id="rId17"/>
    </p:embeddedFont>
    <p:embeddedFont>
      <p:font typeface="Canva Sans 1 Bold" charset="1" panose="020B0803030501040103"/>
      <p:regular r:id="rId18"/>
    </p:embeddedFont>
    <p:embeddedFont>
      <p:font typeface="Canva Sans 1 Italics" charset="1" panose="020B0503030501040103"/>
      <p:regular r:id="rId19"/>
    </p:embeddedFont>
    <p:embeddedFont>
      <p:font typeface="Canva Sans 1 Bold Italics" charset="1" panose="020B0803030501040103"/>
      <p:regular r:id="rId20"/>
    </p:embeddedFont>
    <p:embeddedFont>
      <p:font typeface="Canva Sans 2" charset="1" panose="020B0503030501040103"/>
      <p:regular r:id="rId21"/>
    </p:embeddedFont>
    <p:embeddedFont>
      <p:font typeface="Canva Sans 2 Bold" charset="1" panose="020B0803030501040103"/>
      <p:regular r:id="rId22"/>
    </p:embeddedFont>
    <p:embeddedFont>
      <p:font typeface="Canva Sans 2 Italics" charset="1" panose="020B0503030501040103"/>
      <p:regular r:id="rId23"/>
    </p:embeddedFont>
    <p:embeddedFont>
      <p:font typeface="Canva Sans 2 Bold Italics" charset="1" panose="020B0803030501040103"/>
      <p:regular r:id="rId24"/>
    </p:embeddedFont>
    <p:embeddedFont>
      <p:font typeface="Canva Sans 2 Medium" charset="1" panose="020B0603030501040103"/>
      <p:regular r:id="rId25"/>
    </p:embeddedFont>
    <p:embeddedFont>
      <p:font typeface="Canva Sans 2 Medium Italics" charset="1" panose="020B0603030501040103"/>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Dosis" charset="1" panose="02010503020202060003"/>
      <p:regular r:id="rId45"/>
    </p:embeddedFont>
    <p:embeddedFont>
      <p:font typeface="Dosis Bold" charset="1" panose="02010803020202060003"/>
      <p:regular r:id="rId46"/>
    </p:embeddedFont>
    <p:embeddedFont>
      <p:font typeface="Dosis Extra-Light" charset="1" panose="02010203020202060003"/>
      <p:regular r:id="rId47"/>
    </p:embeddedFont>
    <p:embeddedFont>
      <p:font typeface="Dosis Light" charset="1" panose="02010803020202060003"/>
      <p:regular r:id="rId48"/>
    </p:embeddedFont>
    <p:embeddedFont>
      <p:font typeface="Dosis Medium" charset="1" panose="02010603020202060003"/>
      <p:regular r:id="rId49"/>
    </p:embeddedFont>
    <p:embeddedFont>
      <p:font typeface="Dosis Semi-Bold" charset="1" panose="02010703020202060003"/>
      <p:regular r:id="rId50"/>
    </p:embeddedFont>
    <p:embeddedFont>
      <p:font typeface="Dosis Ultra-Bold" charset="1" panose="02010903020202060003"/>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ieeexplore.ieee.org/document/10205680" TargetMode="External" Type="http://schemas.openxmlformats.org/officeDocument/2006/relationships/hyperlink"/><Relationship Id="rId4" Target="https://www.researchgate.net/publication/259078080_Evaluation_of_Nitrate_Level_in_Green_Lettuce_Conventional_Grown_under_Natural_Conditions_and_Aquaponic_System"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youtu.be/YS8iuM4XUuA"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530280" y="-1399443"/>
            <a:ext cx="801045" cy="3421122"/>
            <a:chOff x="0" y="0"/>
            <a:chExt cx="210975" cy="901036"/>
          </a:xfrm>
        </p:grpSpPr>
        <p:sp>
          <p:nvSpPr>
            <p:cNvPr name="Freeform 4" id="4"/>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5" id="5"/>
            <p:cNvSpPr txBox="true"/>
            <p:nvPr/>
          </p:nvSpPr>
          <p:spPr>
            <a:xfrm>
              <a:off x="0" y="-47625"/>
              <a:ext cx="210975" cy="948661"/>
            </a:xfrm>
            <a:prstGeom prst="rect">
              <a:avLst/>
            </a:prstGeom>
          </p:spPr>
          <p:txBody>
            <a:bodyPr anchor="ctr" rtlCol="false" tIns="50800" lIns="50800" bIns="50800" rIns="50800"/>
            <a:lstStyle/>
            <a:p>
              <a:pPr algn="ctr">
                <a:lnSpc>
                  <a:spcPts val="2240"/>
                </a:lnSpc>
                <a:spcBef>
                  <a:spcPct val="0"/>
                </a:spcBef>
              </a:pPr>
            </a:p>
          </p:txBody>
        </p:sp>
      </p:grpSp>
      <p:grpSp>
        <p:nvGrpSpPr>
          <p:cNvPr name="Group 6" id="6"/>
          <p:cNvGrpSpPr/>
          <p:nvPr/>
        </p:nvGrpSpPr>
        <p:grpSpPr>
          <a:xfrm rot="0">
            <a:off x="15494268" y="-1399443"/>
            <a:ext cx="801045" cy="3421122"/>
            <a:chOff x="0" y="0"/>
            <a:chExt cx="210975" cy="901036"/>
          </a:xfrm>
        </p:grpSpPr>
        <p:sp>
          <p:nvSpPr>
            <p:cNvPr name="Freeform 7" id="7"/>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8" id="8"/>
            <p:cNvSpPr txBox="true"/>
            <p:nvPr/>
          </p:nvSpPr>
          <p:spPr>
            <a:xfrm>
              <a:off x="0" y="-47625"/>
              <a:ext cx="210975" cy="948661"/>
            </a:xfrm>
            <a:prstGeom prst="rect">
              <a:avLst/>
            </a:prstGeom>
          </p:spPr>
          <p:txBody>
            <a:bodyPr anchor="ctr" rtlCol="false" tIns="50800" lIns="50800" bIns="50800" rIns="50800"/>
            <a:lstStyle/>
            <a:p>
              <a:pPr algn="ctr">
                <a:lnSpc>
                  <a:spcPts val="2240"/>
                </a:lnSpc>
                <a:spcBef>
                  <a:spcPct val="0"/>
                </a:spcBef>
              </a:pPr>
            </a:p>
          </p:txBody>
        </p:sp>
      </p:grpSp>
      <p:grpSp>
        <p:nvGrpSpPr>
          <p:cNvPr name="Group 9" id="9"/>
          <p:cNvGrpSpPr/>
          <p:nvPr/>
        </p:nvGrpSpPr>
        <p:grpSpPr>
          <a:xfrm rot="0">
            <a:off x="16458255" y="-1399443"/>
            <a:ext cx="801045" cy="3421122"/>
            <a:chOff x="0" y="0"/>
            <a:chExt cx="210975" cy="901036"/>
          </a:xfrm>
        </p:grpSpPr>
        <p:sp>
          <p:nvSpPr>
            <p:cNvPr name="Freeform 10" id="10"/>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1" id="11"/>
            <p:cNvSpPr txBox="true"/>
            <p:nvPr/>
          </p:nvSpPr>
          <p:spPr>
            <a:xfrm>
              <a:off x="0" y="-47625"/>
              <a:ext cx="210975" cy="948661"/>
            </a:xfrm>
            <a:prstGeom prst="rect">
              <a:avLst/>
            </a:prstGeom>
          </p:spPr>
          <p:txBody>
            <a:bodyPr anchor="ctr" rtlCol="false" tIns="50800" lIns="50800" bIns="50800" rIns="50800"/>
            <a:lstStyle/>
            <a:p>
              <a:pPr algn="ctr">
                <a:lnSpc>
                  <a:spcPts val="2240"/>
                </a:lnSpc>
                <a:spcBef>
                  <a:spcPct val="0"/>
                </a:spcBef>
              </a:pPr>
            </a:p>
          </p:txBody>
        </p:sp>
      </p:grpSp>
      <p:sp>
        <p:nvSpPr>
          <p:cNvPr name="Freeform 12" id="12"/>
          <p:cNvSpPr/>
          <p:nvPr/>
        </p:nvSpPr>
        <p:spPr>
          <a:xfrm flipH="false" flipV="false" rot="0">
            <a:off x="959165" y="511545"/>
            <a:ext cx="2398032" cy="2398032"/>
          </a:xfrm>
          <a:custGeom>
            <a:avLst/>
            <a:gdLst/>
            <a:ahLst/>
            <a:cxnLst/>
            <a:rect r="r" b="b" t="t" l="l"/>
            <a:pathLst>
              <a:path h="2398032" w="2398032">
                <a:moveTo>
                  <a:pt x="0" y="0"/>
                </a:moveTo>
                <a:lnTo>
                  <a:pt x="2398032" y="0"/>
                </a:lnTo>
                <a:lnTo>
                  <a:pt x="2398032" y="2398032"/>
                </a:lnTo>
                <a:lnTo>
                  <a:pt x="0" y="2398032"/>
                </a:lnTo>
                <a:lnTo>
                  <a:pt x="0" y="0"/>
                </a:lnTo>
                <a:close/>
              </a:path>
            </a:pathLst>
          </a:custGeom>
          <a:blipFill>
            <a:blip r:embed="rId3"/>
            <a:stretch>
              <a:fillRect l="0" t="0" r="0" b="0"/>
            </a:stretch>
          </a:blipFill>
        </p:spPr>
      </p:sp>
      <p:sp>
        <p:nvSpPr>
          <p:cNvPr name="TextBox 13" id="13"/>
          <p:cNvSpPr txBox="true"/>
          <p:nvPr/>
        </p:nvSpPr>
        <p:spPr>
          <a:xfrm rot="0">
            <a:off x="1028700" y="3102979"/>
            <a:ext cx="15830078" cy="2988464"/>
          </a:xfrm>
          <a:prstGeom prst="rect">
            <a:avLst/>
          </a:prstGeom>
        </p:spPr>
        <p:txBody>
          <a:bodyPr anchor="t" rtlCol="false" tIns="0" lIns="0" bIns="0" rIns="0">
            <a:spAutoFit/>
          </a:bodyPr>
          <a:lstStyle/>
          <a:p>
            <a:pPr algn="ctr">
              <a:lnSpc>
                <a:spcPts val="8006"/>
              </a:lnSpc>
              <a:spcBef>
                <a:spcPct val="0"/>
              </a:spcBef>
            </a:pPr>
            <a:r>
              <a:rPr lang="en-US" sz="5718">
                <a:solidFill>
                  <a:srgbClr val="000000"/>
                </a:solidFill>
                <a:latin typeface="League Spartan"/>
              </a:rPr>
              <a:t>LSTM BASED SOFT-SENSOR FOR ESTIMATING NITRATE CONCENTRATION IN AQUAPONICS FARMING</a:t>
            </a:r>
          </a:p>
        </p:txBody>
      </p:sp>
      <p:sp>
        <p:nvSpPr>
          <p:cNvPr name="TextBox 14" id="14"/>
          <p:cNvSpPr txBox="true"/>
          <p:nvPr/>
        </p:nvSpPr>
        <p:spPr>
          <a:xfrm rot="0">
            <a:off x="3357197" y="1056635"/>
            <a:ext cx="11173083" cy="788062"/>
          </a:xfrm>
          <a:prstGeom prst="rect">
            <a:avLst/>
          </a:prstGeom>
        </p:spPr>
        <p:txBody>
          <a:bodyPr anchor="t" rtlCol="false" tIns="0" lIns="0" bIns="0" rIns="0">
            <a:spAutoFit/>
          </a:bodyPr>
          <a:lstStyle/>
          <a:p>
            <a:pPr algn="ctr">
              <a:lnSpc>
                <a:spcPts val="6438"/>
              </a:lnSpc>
              <a:spcBef>
                <a:spcPct val="0"/>
              </a:spcBef>
            </a:pPr>
            <a:r>
              <a:rPr lang="en-US" sz="4598">
                <a:solidFill>
                  <a:srgbClr val="000000"/>
                </a:solidFill>
                <a:latin typeface="March"/>
              </a:rPr>
              <a:t>EE363-MACHINE LEARNING PROJECT</a:t>
            </a:r>
          </a:p>
        </p:txBody>
      </p:sp>
      <p:sp>
        <p:nvSpPr>
          <p:cNvPr name="TextBox 15" id="15"/>
          <p:cNvSpPr txBox="true"/>
          <p:nvPr/>
        </p:nvSpPr>
        <p:spPr>
          <a:xfrm rot="0">
            <a:off x="9719689" y="8122266"/>
            <a:ext cx="8115300" cy="1718202"/>
          </a:xfrm>
          <a:prstGeom prst="rect">
            <a:avLst/>
          </a:prstGeom>
        </p:spPr>
        <p:txBody>
          <a:bodyPr anchor="t" rtlCol="false" tIns="0" lIns="0" bIns="0" rIns="0">
            <a:spAutoFit/>
          </a:bodyPr>
          <a:lstStyle/>
          <a:p>
            <a:pPr algn="just">
              <a:lnSpc>
                <a:spcPts val="4520"/>
              </a:lnSpc>
            </a:pPr>
            <a:r>
              <a:rPr lang="en-US" sz="3229">
                <a:solidFill>
                  <a:srgbClr val="000000"/>
                </a:solidFill>
                <a:latin typeface="Roboto Bold"/>
              </a:rPr>
              <a:t>1.SAVADA RAKESH REDDY-521236</a:t>
            </a:r>
          </a:p>
          <a:p>
            <a:pPr algn="just">
              <a:lnSpc>
                <a:spcPts val="4520"/>
              </a:lnSpc>
            </a:pPr>
            <a:r>
              <a:rPr lang="en-US" sz="3229">
                <a:solidFill>
                  <a:srgbClr val="000000"/>
                </a:solidFill>
                <a:latin typeface="Roboto Bold"/>
              </a:rPr>
              <a:t>2.</a:t>
            </a:r>
            <a:r>
              <a:rPr lang="en-US" sz="3229">
                <a:solidFill>
                  <a:srgbClr val="000000"/>
                </a:solidFill>
                <a:latin typeface="Roboto Bold"/>
              </a:rPr>
              <a:t>PANDALANENI MANIKANTA-521209</a:t>
            </a:r>
          </a:p>
          <a:p>
            <a:pPr algn="just">
              <a:lnSpc>
                <a:spcPts val="4520"/>
              </a:lnSpc>
              <a:spcBef>
                <a:spcPct val="0"/>
              </a:spcBef>
            </a:pPr>
            <a:r>
              <a:rPr lang="en-US" sz="3229">
                <a:solidFill>
                  <a:srgbClr val="000000"/>
                </a:solidFill>
                <a:latin typeface="Roboto Bold"/>
              </a:rPr>
              <a:t>3.PEDDAPROLU PAVAN-521211</a:t>
            </a:r>
          </a:p>
        </p:txBody>
      </p:sp>
      <p:sp>
        <p:nvSpPr>
          <p:cNvPr name="TextBox 16" id="16"/>
          <p:cNvSpPr txBox="true"/>
          <p:nvPr/>
        </p:nvSpPr>
        <p:spPr>
          <a:xfrm rot="0">
            <a:off x="443565" y="8241553"/>
            <a:ext cx="6166128"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Bold"/>
              </a:rPr>
              <a:t> DR.SRI PHANI KRISHNA KARRI</a:t>
            </a:r>
          </a:p>
        </p:txBody>
      </p:sp>
      <p:sp>
        <p:nvSpPr>
          <p:cNvPr name="TextBox 17" id="17"/>
          <p:cNvSpPr txBox="true"/>
          <p:nvPr/>
        </p:nvSpPr>
        <p:spPr>
          <a:xfrm rot="0">
            <a:off x="959165" y="7049658"/>
            <a:ext cx="5134928" cy="934720"/>
          </a:xfrm>
          <a:prstGeom prst="rect">
            <a:avLst/>
          </a:prstGeom>
        </p:spPr>
        <p:txBody>
          <a:bodyPr anchor="t" rtlCol="false" tIns="0" lIns="0" bIns="0" rIns="0">
            <a:spAutoFit/>
          </a:bodyPr>
          <a:lstStyle/>
          <a:p>
            <a:pPr algn="ctr">
              <a:lnSpc>
                <a:spcPts val="7279"/>
              </a:lnSpc>
            </a:pPr>
            <a:r>
              <a:rPr lang="en-US" sz="5199">
                <a:solidFill>
                  <a:srgbClr val="FF1616"/>
                </a:solidFill>
                <a:latin typeface="Poppins Bold"/>
              </a:rPr>
              <a:t>PROJECT GUIDE</a:t>
            </a:r>
          </a:p>
        </p:txBody>
      </p:sp>
      <p:sp>
        <p:nvSpPr>
          <p:cNvPr name="AutoShape 18" id="18"/>
          <p:cNvSpPr/>
          <p:nvPr/>
        </p:nvSpPr>
        <p:spPr>
          <a:xfrm>
            <a:off x="818126" y="8003428"/>
            <a:ext cx="5452777" cy="0"/>
          </a:xfrm>
          <a:prstGeom prst="line">
            <a:avLst/>
          </a:prstGeom>
          <a:ln cap="flat" w="38100">
            <a:solidFill>
              <a:srgbClr val="000000"/>
            </a:solidFill>
            <a:prstDash val="solid"/>
            <a:headEnd type="none" len="sm" w="sm"/>
            <a:tailEnd type="none" len="sm" w="sm"/>
          </a:ln>
        </p:spPr>
      </p:sp>
      <p:sp>
        <p:nvSpPr>
          <p:cNvPr name="AutoShape 19" id="19"/>
          <p:cNvSpPr/>
          <p:nvPr/>
        </p:nvSpPr>
        <p:spPr>
          <a:xfrm>
            <a:off x="10202184" y="7948818"/>
            <a:ext cx="5452777" cy="0"/>
          </a:xfrm>
          <a:prstGeom prst="line">
            <a:avLst/>
          </a:prstGeom>
          <a:ln cap="flat" w="38100">
            <a:solidFill>
              <a:srgbClr val="000000"/>
            </a:solidFill>
            <a:prstDash val="solid"/>
            <a:headEnd type="none" len="sm" w="sm"/>
            <a:tailEnd type="none" len="sm" w="sm"/>
          </a:ln>
        </p:spPr>
      </p:sp>
      <p:sp>
        <p:nvSpPr>
          <p:cNvPr name="TextBox 20" id="20"/>
          <p:cNvSpPr txBox="true"/>
          <p:nvPr/>
        </p:nvSpPr>
        <p:spPr>
          <a:xfrm rot="0">
            <a:off x="10202184" y="6995048"/>
            <a:ext cx="5452777" cy="934720"/>
          </a:xfrm>
          <a:prstGeom prst="rect">
            <a:avLst/>
          </a:prstGeom>
        </p:spPr>
        <p:txBody>
          <a:bodyPr anchor="t" rtlCol="false" tIns="0" lIns="0" bIns="0" rIns="0">
            <a:spAutoFit/>
          </a:bodyPr>
          <a:lstStyle/>
          <a:p>
            <a:pPr algn="ctr">
              <a:lnSpc>
                <a:spcPts val="7279"/>
              </a:lnSpc>
            </a:pPr>
            <a:r>
              <a:rPr lang="en-US" sz="5199">
                <a:solidFill>
                  <a:srgbClr val="FF1616"/>
                </a:solidFill>
                <a:latin typeface="Poppins Bold"/>
              </a:rPr>
              <a:t>TEAM MEMBERS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6992958" y="774061"/>
            <a:ext cx="266342" cy="1738494"/>
            <a:chOff x="0" y="0"/>
            <a:chExt cx="70148" cy="457875"/>
          </a:xfrm>
        </p:grpSpPr>
        <p:sp>
          <p:nvSpPr>
            <p:cNvPr name="Freeform 4" id="4"/>
            <p:cNvSpPr/>
            <p:nvPr/>
          </p:nvSpPr>
          <p:spPr>
            <a:xfrm flipH="false" flipV="false" rot="0">
              <a:off x="0" y="0"/>
              <a:ext cx="70148" cy="457875"/>
            </a:xfrm>
            <a:custGeom>
              <a:avLst/>
              <a:gdLst/>
              <a:ahLst/>
              <a:cxnLst/>
              <a:rect r="r" b="b" t="t" l="l"/>
              <a:pathLst>
                <a:path h="457875" w="70148">
                  <a:moveTo>
                    <a:pt x="0" y="0"/>
                  </a:moveTo>
                  <a:lnTo>
                    <a:pt x="70148" y="0"/>
                  </a:lnTo>
                  <a:lnTo>
                    <a:pt x="70148" y="457875"/>
                  </a:lnTo>
                  <a:lnTo>
                    <a:pt x="0" y="457875"/>
                  </a:lnTo>
                  <a:close/>
                </a:path>
              </a:pathLst>
            </a:custGeom>
            <a:solidFill>
              <a:srgbClr val="000000"/>
            </a:solidFill>
          </p:spPr>
        </p:sp>
        <p:sp>
          <p:nvSpPr>
            <p:cNvPr name="TextBox 5" id="5"/>
            <p:cNvSpPr txBox="true"/>
            <p:nvPr/>
          </p:nvSpPr>
          <p:spPr>
            <a:xfrm>
              <a:off x="0" y="-57150"/>
              <a:ext cx="70148" cy="515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0"/>
            <a:ext cx="1143917" cy="10287000"/>
            <a:chOff x="0" y="0"/>
            <a:chExt cx="301279" cy="2709333"/>
          </a:xfrm>
        </p:grpSpPr>
        <p:sp>
          <p:nvSpPr>
            <p:cNvPr name="Freeform 7" id="7"/>
            <p:cNvSpPr/>
            <p:nvPr/>
          </p:nvSpPr>
          <p:spPr>
            <a:xfrm flipH="false" flipV="false" rot="0">
              <a:off x="0" y="0"/>
              <a:ext cx="301279" cy="2709333"/>
            </a:xfrm>
            <a:custGeom>
              <a:avLst/>
              <a:gdLst/>
              <a:ahLst/>
              <a:cxnLst/>
              <a:rect r="r" b="b" t="t" l="l"/>
              <a:pathLst>
                <a:path h="2709333" w="301279">
                  <a:moveTo>
                    <a:pt x="0" y="0"/>
                  </a:moveTo>
                  <a:lnTo>
                    <a:pt x="301279" y="0"/>
                  </a:lnTo>
                  <a:lnTo>
                    <a:pt x="301279" y="2709333"/>
                  </a:lnTo>
                  <a:lnTo>
                    <a:pt x="0" y="2709333"/>
                  </a:lnTo>
                  <a:close/>
                </a:path>
              </a:pathLst>
            </a:custGeom>
            <a:solidFill>
              <a:srgbClr val="FF1616"/>
            </a:solidFill>
          </p:spPr>
        </p:sp>
        <p:sp>
          <p:nvSpPr>
            <p:cNvPr name="TextBox 8" id="8"/>
            <p:cNvSpPr txBox="true"/>
            <p:nvPr/>
          </p:nvSpPr>
          <p:spPr>
            <a:xfrm>
              <a:off x="0" y="-57150"/>
              <a:ext cx="301279" cy="276648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482277" y="904875"/>
            <a:ext cx="15528882" cy="1079024"/>
          </a:xfrm>
          <a:prstGeom prst="rect">
            <a:avLst/>
          </a:prstGeom>
        </p:spPr>
        <p:txBody>
          <a:bodyPr anchor="t" rtlCol="false" tIns="0" lIns="0" bIns="0" rIns="0">
            <a:spAutoFit/>
          </a:bodyPr>
          <a:lstStyle/>
          <a:p>
            <a:pPr algn="ctr">
              <a:lnSpc>
                <a:spcPts val="8818"/>
              </a:lnSpc>
            </a:pPr>
            <a:r>
              <a:rPr lang="en-US" sz="6299">
                <a:solidFill>
                  <a:srgbClr val="FF1616"/>
                </a:solidFill>
                <a:latin typeface="Canva Sans 2 Bold"/>
              </a:rPr>
              <a:t>Mo</a:t>
            </a:r>
            <a:r>
              <a:rPr lang="en-US" sz="6299">
                <a:solidFill>
                  <a:srgbClr val="FF1616"/>
                </a:solidFill>
                <a:latin typeface="Canva Sans 2 Bold"/>
              </a:rPr>
              <a:t>del Training and Evaluation</a:t>
            </a:r>
          </a:p>
        </p:txBody>
      </p:sp>
      <p:sp>
        <p:nvSpPr>
          <p:cNvPr name="TextBox 10" id="10"/>
          <p:cNvSpPr txBox="true"/>
          <p:nvPr/>
        </p:nvSpPr>
        <p:spPr>
          <a:xfrm rot="0">
            <a:off x="2633149" y="3855720"/>
            <a:ext cx="14492980" cy="14363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Poppins"/>
              </a:rPr>
              <a:t>The model was trained on the preprocessed data for 5 epochs with Nadam optimizer and mean squared error loss function.</a:t>
            </a:r>
          </a:p>
          <a:p>
            <a:pPr>
              <a:lnSpc>
                <a:spcPts val="3780"/>
              </a:lnSpc>
            </a:pPr>
          </a:p>
        </p:txBody>
      </p:sp>
      <p:sp>
        <p:nvSpPr>
          <p:cNvPr name="TextBox 11" id="11"/>
          <p:cNvSpPr txBox="true"/>
          <p:nvPr/>
        </p:nvSpPr>
        <p:spPr>
          <a:xfrm rot="0">
            <a:off x="2633149" y="5215890"/>
            <a:ext cx="13944015" cy="19126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Evaluation metrics inclu</a:t>
            </a:r>
            <a:r>
              <a:rPr lang="en-US" sz="2700">
                <a:solidFill>
                  <a:srgbClr val="000000"/>
                </a:solidFill>
                <a:latin typeface="Poppins"/>
              </a:rPr>
              <a:t>ding Mean Squared Error (MSE), R-squared Score (R2), and Mean Absolute Error (MAE) were calculated to assess model performance.</a:t>
            </a:r>
          </a:p>
          <a:p>
            <a:pPr>
              <a:lnSpc>
                <a:spcPts val="3779"/>
              </a:lnSpc>
            </a:pPr>
          </a:p>
        </p:txBody>
      </p:sp>
      <p:sp>
        <p:nvSpPr>
          <p:cNvPr name="TextBox 12" id="12"/>
          <p:cNvSpPr txBox="true"/>
          <p:nvPr/>
        </p:nvSpPr>
        <p:spPr>
          <a:xfrm rot="0">
            <a:off x="2633149" y="6863095"/>
            <a:ext cx="14094886" cy="14363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Visualizations such</a:t>
            </a:r>
            <a:r>
              <a:rPr lang="en-US" sz="2700">
                <a:solidFill>
                  <a:srgbClr val="000000"/>
                </a:solidFill>
                <a:latin typeface="Poppins"/>
              </a:rPr>
              <a:t> as line plots, scatter plots, and histograms were employed to analyze model predictions, error distribution, and residuals.</a:t>
            </a:r>
          </a:p>
          <a:p>
            <a:pPr>
              <a:lnSpc>
                <a:spcPts val="37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5378378" y="2509452"/>
            <a:ext cx="7531244"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1028700" y="3590897"/>
            <a:ext cx="3086100" cy="536411"/>
            <a:chOff x="0" y="0"/>
            <a:chExt cx="812800" cy="141277"/>
          </a:xfrm>
        </p:grpSpPr>
        <p:sp>
          <p:nvSpPr>
            <p:cNvPr name="Freeform 5" id="5"/>
            <p:cNvSpPr/>
            <p:nvPr/>
          </p:nvSpPr>
          <p:spPr>
            <a:xfrm flipH="false" flipV="false" rot="0">
              <a:off x="0" y="0"/>
              <a:ext cx="812800" cy="141277"/>
            </a:xfrm>
            <a:custGeom>
              <a:avLst/>
              <a:gdLst/>
              <a:ahLst/>
              <a:cxnLst/>
              <a:rect r="r" b="b" t="t" l="l"/>
              <a:pathLst>
                <a:path h="141277" w="812800">
                  <a:moveTo>
                    <a:pt x="0" y="0"/>
                  </a:moveTo>
                  <a:lnTo>
                    <a:pt x="812800" y="0"/>
                  </a:lnTo>
                  <a:lnTo>
                    <a:pt x="812800" y="141277"/>
                  </a:lnTo>
                  <a:lnTo>
                    <a:pt x="0" y="141277"/>
                  </a:lnTo>
                  <a:close/>
                </a:path>
              </a:pathLst>
            </a:custGeom>
            <a:solidFill>
              <a:srgbClr val="FF1616"/>
            </a:solidFill>
          </p:spPr>
        </p:sp>
        <p:sp>
          <p:nvSpPr>
            <p:cNvPr name="TextBox 6" id="6"/>
            <p:cNvSpPr txBox="true"/>
            <p:nvPr/>
          </p:nvSpPr>
          <p:spPr>
            <a:xfrm>
              <a:off x="0" y="-57150"/>
              <a:ext cx="812800" cy="19842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760065" y="1444025"/>
            <a:ext cx="6767870" cy="1269354"/>
          </a:xfrm>
          <a:prstGeom prst="rect">
            <a:avLst/>
          </a:prstGeom>
        </p:spPr>
        <p:txBody>
          <a:bodyPr anchor="t" rtlCol="false" tIns="0" lIns="0" bIns="0" rIns="0">
            <a:spAutoFit/>
          </a:bodyPr>
          <a:lstStyle/>
          <a:p>
            <a:pPr algn="ctr">
              <a:lnSpc>
                <a:spcPts val="10360"/>
              </a:lnSpc>
            </a:pPr>
            <a:r>
              <a:rPr lang="en-US" sz="7400">
                <a:solidFill>
                  <a:srgbClr val="FF1616"/>
                </a:solidFill>
                <a:latin typeface="League Spartan"/>
              </a:rPr>
              <a:t>CONCLUSION</a:t>
            </a:r>
          </a:p>
        </p:txBody>
      </p:sp>
      <p:sp>
        <p:nvSpPr>
          <p:cNvPr name="TextBox 8" id="8"/>
          <p:cNvSpPr txBox="true"/>
          <p:nvPr/>
        </p:nvSpPr>
        <p:spPr>
          <a:xfrm rot="0">
            <a:off x="1028700" y="4810442"/>
            <a:ext cx="15827217" cy="14363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The LSTM model demonstrated promising performance in predicting nitrate concentration based on water quality features.</a:t>
            </a:r>
          </a:p>
          <a:p>
            <a:pPr>
              <a:lnSpc>
                <a:spcPts val="3779"/>
              </a:lnSpc>
            </a:pPr>
          </a:p>
        </p:txBody>
      </p:sp>
      <p:sp>
        <p:nvSpPr>
          <p:cNvPr name="TextBox 9" id="9"/>
          <p:cNvSpPr txBox="true"/>
          <p:nvPr/>
        </p:nvSpPr>
        <p:spPr>
          <a:xfrm rot="0">
            <a:off x="1038225" y="6194789"/>
            <a:ext cx="12972336" cy="960120"/>
          </a:xfrm>
          <a:prstGeom prst="rect">
            <a:avLst/>
          </a:prstGeom>
        </p:spPr>
        <p:txBody>
          <a:bodyPr anchor="t" rtlCol="false" tIns="0" lIns="0" bIns="0" rIns="0">
            <a:spAutoFit/>
          </a:bodyPr>
          <a:lstStyle/>
          <a:p>
            <a:pPr algn="ctr" marL="582930" indent="-291465" lvl="1">
              <a:lnSpc>
                <a:spcPts val="3779"/>
              </a:lnSpc>
              <a:buFont typeface="Arial"/>
              <a:buChar char="•"/>
            </a:pPr>
            <a:r>
              <a:rPr lang="en-US" sz="2700">
                <a:solidFill>
                  <a:srgbClr val="000000"/>
                </a:solidFill>
                <a:latin typeface="Poppins"/>
              </a:rPr>
              <a:t>Evaluation metrics indicated satisfactory model accuracy and reliability.</a:t>
            </a:r>
          </a:p>
          <a:p>
            <a:pPr algn="ctr">
              <a:lnSpc>
                <a:spcPts val="3779"/>
              </a:lnSpc>
            </a:pPr>
          </a:p>
        </p:txBody>
      </p:sp>
      <p:sp>
        <p:nvSpPr>
          <p:cNvPr name="TextBox 10" id="10"/>
          <p:cNvSpPr txBox="true"/>
          <p:nvPr/>
        </p:nvSpPr>
        <p:spPr>
          <a:xfrm rot="0">
            <a:off x="1028700" y="7078709"/>
            <a:ext cx="13963135" cy="14363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Further optimization an</a:t>
            </a:r>
            <a:r>
              <a:rPr lang="en-US" sz="2700">
                <a:solidFill>
                  <a:srgbClr val="000000"/>
                </a:solidFill>
                <a:latin typeface="Poppins"/>
              </a:rPr>
              <a:t>d fine-tuning of the model could potentially enhance its predictive capabilities and applicability in real-world scenarios.</a:t>
            </a:r>
          </a:p>
          <a:p>
            <a:pPr>
              <a:lnSpc>
                <a:spcPts val="37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0" y="786642"/>
            <a:ext cx="8345220" cy="863211"/>
          </a:xfrm>
          <a:prstGeom prst="rect">
            <a:avLst/>
          </a:prstGeom>
        </p:spPr>
        <p:txBody>
          <a:bodyPr anchor="t" rtlCol="false" tIns="0" lIns="0" bIns="0" rIns="0">
            <a:spAutoFit/>
          </a:bodyPr>
          <a:lstStyle/>
          <a:p>
            <a:pPr algn="ctr">
              <a:lnSpc>
                <a:spcPts val="7021"/>
              </a:lnSpc>
              <a:spcBef>
                <a:spcPct val="0"/>
              </a:spcBef>
            </a:pPr>
            <a:r>
              <a:rPr lang="en-US" sz="5015">
                <a:solidFill>
                  <a:srgbClr val="FF1616"/>
                </a:solidFill>
                <a:latin typeface="Archivo Black"/>
              </a:rPr>
              <a:t>REFERENCES</a:t>
            </a:r>
          </a:p>
        </p:txBody>
      </p:sp>
      <p:grpSp>
        <p:nvGrpSpPr>
          <p:cNvPr name="Group 4" id="4"/>
          <p:cNvGrpSpPr/>
          <p:nvPr/>
        </p:nvGrpSpPr>
        <p:grpSpPr>
          <a:xfrm rot="0">
            <a:off x="16022631" y="0"/>
            <a:ext cx="831057" cy="10287000"/>
            <a:chOff x="0" y="0"/>
            <a:chExt cx="218879" cy="2709333"/>
          </a:xfrm>
        </p:grpSpPr>
        <p:sp>
          <p:nvSpPr>
            <p:cNvPr name="Freeform 5" id="5"/>
            <p:cNvSpPr/>
            <p:nvPr/>
          </p:nvSpPr>
          <p:spPr>
            <a:xfrm flipH="false" flipV="false" rot="0">
              <a:off x="0" y="0"/>
              <a:ext cx="218879" cy="2709333"/>
            </a:xfrm>
            <a:custGeom>
              <a:avLst/>
              <a:gdLst/>
              <a:ahLst/>
              <a:cxnLst/>
              <a:rect r="r" b="b" t="t" l="l"/>
              <a:pathLst>
                <a:path h="2709333" w="218879">
                  <a:moveTo>
                    <a:pt x="0" y="0"/>
                  </a:moveTo>
                  <a:lnTo>
                    <a:pt x="218879" y="0"/>
                  </a:lnTo>
                  <a:lnTo>
                    <a:pt x="218879" y="2709333"/>
                  </a:lnTo>
                  <a:lnTo>
                    <a:pt x="0" y="2709333"/>
                  </a:lnTo>
                  <a:close/>
                </a:path>
              </a:pathLst>
            </a:custGeom>
            <a:solidFill>
              <a:srgbClr val="FF1616"/>
            </a:solidFill>
          </p:spPr>
        </p:sp>
        <p:sp>
          <p:nvSpPr>
            <p:cNvPr name="TextBox 6" id="6"/>
            <p:cNvSpPr txBox="true"/>
            <p:nvPr/>
          </p:nvSpPr>
          <p:spPr>
            <a:xfrm>
              <a:off x="0" y="-57150"/>
              <a:ext cx="218879" cy="276648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38340" y="413322"/>
            <a:ext cx="266342" cy="1714626"/>
            <a:chOff x="0" y="0"/>
            <a:chExt cx="70148" cy="451589"/>
          </a:xfrm>
        </p:grpSpPr>
        <p:sp>
          <p:nvSpPr>
            <p:cNvPr name="Freeform 8" id="8"/>
            <p:cNvSpPr/>
            <p:nvPr/>
          </p:nvSpPr>
          <p:spPr>
            <a:xfrm flipH="false" flipV="false" rot="0">
              <a:off x="0" y="0"/>
              <a:ext cx="70148" cy="451589"/>
            </a:xfrm>
            <a:custGeom>
              <a:avLst/>
              <a:gdLst/>
              <a:ahLst/>
              <a:cxnLst/>
              <a:rect r="r" b="b" t="t" l="l"/>
              <a:pathLst>
                <a:path h="451589" w="70148">
                  <a:moveTo>
                    <a:pt x="0" y="0"/>
                  </a:moveTo>
                  <a:lnTo>
                    <a:pt x="70148" y="0"/>
                  </a:lnTo>
                  <a:lnTo>
                    <a:pt x="70148" y="451589"/>
                  </a:lnTo>
                  <a:lnTo>
                    <a:pt x="0" y="451589"/>
                  </a:lnTo>
                  <a:close/>
                </a:path>
              </a:pathLst>
            </a:custGeom>
            <a:solidFill>
              <a:srgbClr val="000000"/>
            </a:solidFill>
          </p:spPr>
        </p:sp>
        <p:sp>
          <p:nvSpPr>
            <p:cNvPr name="TextBox 9" id="9"/>
            <p:cNvSpPr txBox="true"/>
            <p:nvPr/>
          </p:nvSpPr>
          <p:spPr>
            <a:xfrm>
              <a:off x="0" y="-57150"/>
              <a:ext cx="70148" cy="50873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3042431"/>
            <a:ext cx="15698209" cy="1039649"/>
          </a:xfrm>
          <a:prstGeom prst="rect">
            <a:avLst/>
          </a:prstGeom>
        </p:spPr>
        <p:txBody>
          <a:bodyPr anchor="t" rtlCol="false" tIns="0" lIns="0" bIns="0" rIns="0">
            <a:spAutoFit/>
          </a:bodyPr>
          <a:lstStyle/>
          <a:p>
            <a:pPr algn="ctr" marL="635599" indent="-317800" lvl="1">
              <a:lnSpc>
                <a:spcPts val="4121"/>
              </a:lnSpc>
              <a:buFont typeface="Arial"/>
              <a:buChar char="•"/>
            </a:pPr>
            <a:r>
              <a:rPr lang="en-US" sz="2943" u="sng">
                <a:solidFill>
                  <a:srgbClr val="000000"/>
                </a:solidFill>
                <a:latin typeface="Canva Sans 1 Bold"/>
                <a:hlinkClick r:id="rId3" tooltip="https://ieeexplore.ieee.org/document/10205680"/>
              </a:rPr>
              <a:t>Estimating fish weight growth in aquaponic farming through machine learning techniques</a:t>
            </a:r>
          </a:p>
        </p:txBody>
      </p:sp>
      <p:sp>
        <p:nvSpPr>
          <p:cNvPr name="TextBox 11" id="11"/>
          <p:cNvSpPr txBox="true"/>
          <p:nvPr/>
        </p:nvSpPr>
        <p:spPr>
          <a:xfrm rot="0">
            <a:off x="0" y="4996479"/>
            <a:ext cx="15749150" cy="2068449"/>
          </a:xfrm>
          <a:prstGeom prst="rect">
            <a:avLst/>
          </a:prstGeom>
        </p:spPr>
        <p:txBody>
          <a:bodyPr anchor="t" rtlCol="false" tIns="0" lIns="0" bIns="0" rIns="0">
            <a:spAutoFit/>
          </a:bodyPr>
          <a:lstStyle/>
          <a:p>
            <a:pPr algn="ctr" marL="634746" indent="-317373" lvl="1">
              <a:lnSpc>
                <a:spcPts val="4116"/>
              </a:lnSpc>
              <a:buFont typeface="Arial"/>
              <a:buChar char="•"/>
            </a:pPr>
            <a:r>
              <a:rPr lang="en-US" sz="2940" u="sng">
                <a:solidFill>
                  <a:srgbClr val="000000"/>
                </a:solidFill>
                <a:latin typeface="Canva Sans 1 Bold"/>
                <a:hlinkClick r:id="rId4" tooltip="https://www.researchgate.net/publication/259078080_Evaluation_of_Nitrate_Level_in_Green_Lettuce_Conventional_Grown_under_Natural_Conditions_and_Aquaponic_System"/>
              </a:rPr>
              <a:t>Evaluation of Nitrate Level in Green Lettuce Conventional Grown under Natural Conditions and Aquaponic System</a:t>
            </a:r>
          </a:p>
          <a:p>
            <a:pPr algn="ctr">
              <a:lnSpc>
                <a:spcPts val="4116"/>
              </a:lnSpc>
            </a:pPr>
          </a:p>
          <a:p>
            <a:pPr algn="ctr">
              <a:lnSpc>
                <a:spcPts val="411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AutoShape 3" id="3"/>
          <p:cNvSpPr/>
          <p:nvPr/>
        </p:nvSpPr>
        <p:spPr>
          <a:xfrm rot="0">
            <a:off x="5378378" y="2509452"/>
            <a:ext cx="7531244"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5378378" y="1452293"/>
            <a:ext cx="7531244" cy="1057873"/>
          </a:xfrm>
          <a:prstGeom prst="rect">
            <a:avLst/>
          </a:prstGeom>
        </p:spPr>
        <p:txBody>
          <a:bodyPr anchor="t" rtlCol="false" tIns="0" lIns="0" bIns="0" rIns="0">
            <a:spAutoFit/>
          </a:bodyPr>
          <a:lstStyle/>
          <a:p>
            <a:pPr algn="ctr">
              <a:lnSpc>
                <a:spcPts val="7800"/>
              </a:lnSpc>
            </a:pPr>
            <a:r>
              <a:rPr lang="en-US" sz="7879">
                <a:solidFill>
                  <a:srgbClr val="000000"/>
                </a:solidFill>
                <a:latin typeface="Dosis Ultra-Bold"/>
              </a:rPr>
              <a:t>YOUTUBE </a:t>
            </a:r>
            <a:r>
              <a:rPr lang="en-US" sz="7879">
                <a:solidFill>
                  <a:srgbClr val="FF1616"/>
                </a:solidFill>
                <a:latin typeface="Dosis Ultra-Bold"/>
              </a:rPr>
              <a:t>LINK</a:t>
            </a:r>
          </a:p>
        </p:txBody>
      </p:sp>
      <p:grpSp>
        <p:nvGrpSpPr>
          <p:cNvPr name="Group 5" id="5"/>
          <p:cNvGrpSpPr/>
          <p:nvPr/>
        </p:nvGrpSpPr>
        <p:grpSpPr>
          <a:xfrm rot="0">
            <a:off x="15112189" y="-1662936"/>
            <a:ext cx="630238" cy="2691636"/>
            <a:chOff x="0" y="0"/>
            <a:chExt cx="210975" cy="901036"/>
          </a:xfrm>
        </p:grpSpPr>
        <p:sp>
          <p:nvSpPr>
            <p:cNvPr name="Freeform 6" id="6"/>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7" id="7"/>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5871426" y="-1662936"/>
            <a:ext cx="630238" cy="2691636"/>
            <a:chOff x="0" y="0"/>
            <a:chExt cx="210975" cy="901036"/>
          </a:xfrm>
        </p:grpSpPr>
        <p:sp>
          <p:nvSpPr>
            <p:cNvPr name="Freeform 9" id="9"/>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0" id="10"/>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6629062" y="-1662936"/>
            <a:ext cx="630238" cy="2691636"/>
            <a:chOff x="0" y="0"/>
            <a:chExt cx="210975" cy="901036"/>
          </a:xfrm>
        </p:grpSpPr>
        <p:sp>
          <p:nvSpPr>
            <p:cNvPr name="Freeform 12" id="12"/>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3" id="13"/>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28700" y="-1662936"/>
            <a:ext cx="630238" cy="2691636"/>
            <a:chOff x="0" y="0"/>
            <a:chExt cx="210975" cy="901036"/>
          </a:xfrm>
        </p:grpSpPr>
        <p:sp>
          <p:nvSpPr>
            <p:cNvPr name="Freeform 15" id="15"/>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6" id="16"/>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787937" y="-1662936"/>
            <a:ext cx="630238" cy="2691636"/>
            <a:chOff x="0" y="0"/>
            <a:chExt cx="210975" cy="901036"/>
          </a:xfrm>
        </p:grpSpPr>
        <p:sp>
          <p:nvSpPr>
            <p:cNvPr name="Freeform 18" id="18"/>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9" id="19"/>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2545573" y="-1662936"/>
            <a:ext cx="630238" cy="2691636"/>
            <a:chOff x="0" y="0"/>
            <a:chExt cx="210975" cy="901036"/>
          </a:xfrm>
        </p:grpSpPr>
        <p:sp>
          <p:nvSpPr>
            <p:cNvPr name="Freeform 21" id="21"/>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22" id="22"/>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3063332" y="4652327"/>
            <a:ext cx="12048857"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u="sng">
                <a:solidFill>
                  <a:srgbClr val="000000"/>
                </a:solidFill>
                <a:latin typeface="Canva Sans 2 Bold"/>
                <a:hlinkClick r:id="rId3" tooltip="https://youtu.be/YS8iuM4XUuA"/>
              </a:rPr>
              <a:t>https://youtu.be/YS8iuM4XUuA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 t="0" r="-37" b="0"/>
            </a:stretch>
          </a:blipFill>
        </p:spPr>
      </p:sp>
      <p:grpSp>
        <p:nvGrpSpPr>
          <p:cNvPr name="Group 3" id="3"/>
          <p:cNvGrpSpPr/>
          <p:nvPr/>
        </p:nvGrpSpPr>
        <p:grpSpPr>
          <a:xfrm rot="-5400000">
            <a:off x="325163" y="1025813"/>
            <a:ext cx="709050" cy="3028226"/>
            <a:chOff x="0" y="0"/>
            <a:chExt cx="210975" cy="901036"/>
          </a:xfrm>
        </p:grpSpPr>
        <p:sp>
          <p:nvSpPr>
            <p:cNvPr name="Freeform 4" id="4"/>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5" id="5"/>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325163" y="171633"/>
            <a:ext cx="709050" cy="3028226"/>
            <a:chOff x="0" y="0"/>
            <a:chExt cx="210975" cy="901036"/>
          </a:xfrm>
        </p:grpSpPr>
        <p:sp>
          <p:nvSpPr>
            <p:cNvPr name="Freeform 7" id="7"/>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8" id="8"/>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325163" y="-680746"/>
            <a:ext cx="709050" cy="3028226"/>
            <a:chOff x="0" y="0"/>
            <a:chExt cx="210975" cy="901036"/>
          </a:xfrm>
        </p:grpSpPr>
        <p:sp>
          <p:nvSpPr>
            <p:cNvPr name="Freeform 10" id="10"/>
            <p:cNvSpPr/>
            <p:nvPr/>
          </p:nvSpPr>
          <p:spPr>
            <a:xfrm flipH="false" flipV="false" rot="0">
              <a:off x="0" y="0"/>
              <a:ext cx="210975" cy="901036"/>
            </a:xfrm>
            <a:custGeom>
              <a:avLst/>
              <a:gdLst/>
              <a:ahLst/>
              <a:cxnLst/>
              <a:rect r="r" b="b" t="t" l="l"/>
              <a:pathLst>
                <a:path h="901036" w="210975">
                  <a:moveTo>
                    <a:pt x="105487" y="0"/>
                  </a:moveTo>
                  <a:lnTo>
                    <a:pt x="105487" y="0"/>
                  </a:lnTo>
                  <a:cubicBezTo>
                    <a:pt x="133464" y="0"/>
                    <a:pt x="160295" y="11114"/>
                    <a:pt x="180078" y="30897"/>
                  </a:cubicBezTo>
                  <a:cubicBezTo>
                    <a:pt x="199861" y="50679"/>
                    <a:pt x="210975" y="77510"/>
                    <a:pt x="210975" y="105487"/>
                  </a:cubicBezTo>
                  <a:lnTo>
                    <a:pt x="210975" y="795549"/>
                  </a:lnTo>
                  <a:cubicBezTo>
                    <a:pt x="210975" y="853808"/>
                    <a:pt x="163746" y="901036"/>
                    <a:pt x="105487" y="901036"/>
                  </a:cubicBezTo>
                  <a:lnTo>
                    <a:pt x="105487" y="901036"/>
                  </a:lnTo>
                  <a:cubicBezTo>
                    <a:pt x="47228" y="901036"/>
                    <a:pt x="0" y="853808"/>
                    <a:pt x="0" y="795549"/>
                  </a:cubicBezTo>
                  <a:lnTo>
                    <a:pt x="0" y="105487"/>
                  </a:lnTo>
                  <a:cubicBezTo>
                    <a:pt x="0" y="47228"/>
                    <a:pt x="47228" y="0"/>
                    <a:pt x="105487" y="0"/>
                  </a:cubicBezTo>
                  <a:close/>
                </a:path>
              </a:pathLst>
            </a:custGeom>
            <a:solidFill>
              <a:srgbClr val="FF1616"/>
            </a:solidFill>
          </p:spPr>
        </p:sp>
        <p:sp>
          <p:nvSpPr>
            <p:cNvPr name="TextBox 11" id="11"/>
            <p:cNvSpPr txBox="true"/>
            <p:nvPr/>
          </p:nvSpPr>
          <p:spPr>
            <a:xfrm>
              <a:off x="0" y="-57150"/>
              <a:ext cx="210975" cy="95818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4670814" y="3328396"/>
            <a:ext cx="922476" cy="7424816"/>
            <a:chOff x="0" y="0"/>
            <a:chExt cx="274479" cy="2209223"/>
          </a:xfrm>
        </p:grpSpPr>
        <p:sp>
          <p:nvSpPr>
            <p:cNvPr name="Freeform 13" id="13"/>
            <p:cNvSpPr/>
            <p:nvPr/>
          </p:nvSpPr>
          <p:spPr>
            <a:xfrm flipH="false" flipV="false" rot="0">
              <a:off x="0" y="0"/>
              <a:ext cx="274479" cy="2209223"/>
            </a:xfrm>
            <a:custGeom>
              <a:avLst/>
              <a:gdLst/>
              <a:ahLst/>
              <a:cxnLst/>
              <a:rect r="r" b="b" t="t" l="l"/>
              <a:pathLst>
                <a:path h="2209223" w="274479">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FF1616"/>
            </a:solidFill>
          </p:spPr>
        </p:sp>
        <p:sp>
          <p:nvSpPr>
            <p:cNvPr name="TextBox 14" id="14"/>
            <p:cNvSpPr txBox="true"/>
            <p:nvPr/>
          </p:nvSpPr>
          <p:spPr>
            <a:xfrm>
              <a:off x="0" y="-57150"/>
              <a:ext cx="274479" cy="2266373"/>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6132465" y="987867"/>
            <a:ext cx="11126835" cy="1734832"/>
          </a:xfrm>
          <a:prstGeom prst="rect">
            <a:avLst/>
          </a:prstGeom>
        </p:spPr>
        <p:txBody>
          <a:bodyPr anchor="t" rtlCol="false" tIns="0" lIns="0" bIns="0" rIns="0">
            <a:spAutoFit/>
          </a:bodyPr>
          <a:lstStyle/>
          <a:p>
            <a:pPr algn="r">
              <a:lnSpc>
                <a:spcPts val="14104"/>
              </a:lnSpc>
              <a:spcBef>
                <a:spcPct val="0"/>
              </a:spcBef>
            </a:pPr>
            <a:r>
              <a:rPr lang="en-US" sz="10074">
                <a:solidFill>
                  <a:srgbClr val="000000"/>
                </a:solidFill>
                <a:latin typeface="League Spartan"/>
              </a:rPr>
              <a:t>THANK YOU </a:t>
            </a:r>
          </a:p>
        </p:txBody>
      </p:sp>
      <p:sp>
        <p:nvSpPr>
          <p:cNvPr name="AutoShape 16" id="16"/>
          <p:cNvSpPr/>
          <p:nvPr/>
        </p:nvSpPr>
        <p:spPr>
          <a:xfrm rot="0">
            <a:off x="8944131" y="2501826"/>
            <a:ext cx="7910666" cy="0"/>
          </a:xfrm>
          <a:prstGeom prst="line">
            <a:avLst/>
          </a:prstGeom>
          <a:ln cap="flat" w="38100">
            <a:solidFill>
              <a:srgbClr val="000000"/>
            </a:solidFill>
            <a:prstDash val="solid"/>
            <a:headEnd type="none" len="sm" w="sm"/>
            <a:tailEnd type="none" len="sm" w="sm"/>
          </a:ln>
        </p:spPr>
      </p:sp>
      <p:sp>
        <p:nvSpPr>
          <p:cNvPr name="AutoShape 17" id="17"/>
          <p:cNvSpPr/>
          <p:nvPr/>
        </p:nvSpPr>
        <p:spPr>
          <a:xfrm>
            <a:off x="869775" y="7040804"/>
            <a:ext cx="5452777" cy="0"/>
          </a:xfrm>
          <a:prstGeom prst="line">
            <a:avLst/>
          </a:prstGeom>
          <a:ln cap="flat" w="38100">
            <a:solidFill>
              <a:srgbClr val="000000"/>
            </a:solidFill>
            <a:prstDash val="solid"/>
            <a:headEnd type="none" len="sm" w="sm"/>
            <a:tailEnd type="none" len="sm" w="sm"/>
          </a:ln>
        </p:spPr>
      </p:sp>
      <p:grpSp>
        <p:nvGrpSpPr>
          <p:cNvPr name="Group 18" id="18"/>
          <p:cNvGrpSpPr/>
          <p:nvPr/>
        </p:nvGrpSpPr>
        <p:grpSpPr>
          <a:xfrm rot="-5400000">
            <a:off x="14670814" y="4462214"/>
            <a:ext cx="922476" cy="7424816"/>
            <a:chOff x="0" y="0"/>
            <a:chExt cx="274479" cy="2209223"/>
          </a:xfrm>
        </p:grpSpPr>
        <p:sp>
          <p:nvSpPr>
            <p:cNvPr name="Freeform 19" id="19"/>
            <p:cNvSpPr/>
            <p:nvPr/>
          </p:nvSpPr>
          <p:spPr>
            <a:xfrm flipH="false" flipV="false" rot="0">
              <a:off x="0" y="0"/>
              <a:ext cx="274479" cy="2209223"/>
            </a:xfrm>
            <a:custGeom>
              <a:avLst/>
              <a:gdLst/>
              <a:ahLst/>
              <a:cxnLst/>
              <a:rect r="r" b="b" t="t" l="l"/>
              <a:pathLst>
                <a:path h="2209223" w="274479">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FF1616"/>
            </a:solidFill>
          </p:spPr>
        </p:sp>
        <p:sp>
          <p:nvSpPr>
            <p:cNvPr name="TextBox 20" id="20"/>
            <p:cNvSpPr txBox="true"/>
            <p:nvPr/>
          </p:nvSpPr>
          <p:spPr>
            <a:xfrm>
              <a:off x="0" y="-57150"/>
              <a:ext cx="274479" cy="226637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5400000">
            <a:off x="14670814" y="5671402"/>
            <a:ext cx="922476" cy="7424816"/>
            <a:chOff x="0" y="0"/>
            <a:chExt cx="274479" cy="2209223"/>
          </a:xfrm>
        </p:grpSpPr>
        <p:sp>
          <p:nvSpPr>
            <p:cNvPr name="Freeform 22" id="22"/>
            <p:cNvSpPr/>
            <p:nvPr/>
          </p:nvSpPr>
          <p:spPr>
            <a:xfrm flipH="false" flipV="false" rot="0">
              <a:off x="0" y="0"/>
              <a:ext cx="274479" cy="2209223"/>
            </a:xfrm>
            <a:custGeom>
              <a:avLst/>
              <a:gdLst/>
              <a:ahLst/>
              <a:cxnLst/>
              <a:rect r="r" b="b" t="t" l="l"/>
              <a:pathLst>
                <a:path h="2209223" w="274479">
                  <a:moveTo>
                    <a:pt x="137239" y="0"/>
                  </a:moveTo>
                  <a:lnTo>
                    <a:pt x="137239" y="0"/>
                  </a:lnTo>
                  <a:cubicBezTo>
                    <a:pt x="213035" y="0"/>
                    <a:pt x="274479" y="61444"/>
                    <a:pt x="274479" y="137239"/>
                  </a:cubicBezTo>
                  <a:lnTo>
                    <a:pt x="274479" y="2071984"/>
                  </a:lnTo>
                  <a:cubicBezTo>
                    <a:pt x="274479" y="2147779"/>
                    <a:pt x="213035" y="2209223"/>
                    <a:pt x="137239" y="2209223"/>
                  </a:cubicBezTo>
                  <a:lnTo>
                    <a:pt x="137239" y="2209223"/>
                  </a:lnTo>
                  <a:cubicBezTo>
                    <a:pt x="100841" y="2209223"/>
                    <a:pt x="65934" y="2194764"/>
                    <a:pt x="40197" y="2169027"/>
                  </a:cubicBezTo>
                  <a:cubicBezTo>
                    <a:pt x="14459" y="2143289"/>
                    <a:pt x="0" y="2108382"/>
                    <a:pt x="0" y="2071984"/>
                  </a:cubicBezTo>
                  <a:lnTo>
                    <a:pt x="0" y="137239"/>
                  </a:lnTo>
                  <a:cubicBezTo>
                    <a:pt x="0" y="100841"/>
                    <a:pt x="14459" y="65934"/>
                    <a:pt x="40197" y="40197"/>
                  </a:cubicBezTo>
                  <a:cubicBezTo>
                    <a:pt x="65934" y="14459"/>
                    <a:pt x="100841" y="0"/>
                    <a:pt x="137239" y="0"/>
                  </a:cubicBezTo>
                  <a:close/>
                </a:path>
              </a:pathLst>
            </a:custGeom>
            <a:solidFill>
              <a:srgbClr val="FF1616"/>
            </a:solidFill>
          </p:spPr>
        </p:sp>
        <p:sp>
          <p:nvSpPr>
            <p:cNvPr name="TextBox 23" id="23"/>
            <p:cNvSpPr txBox="true"/>
            <p:nvPr/>
          </p:nvSpPr>
          <p:spPr>
            <a:xfrm>
              <a:off x="0" y="-57150"/>
              <a:ext cx="274479" cy="2266373"/>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679688" y="7272659"/>
            <a:ext cx="8115300" cy="1718202"/>
          </a:xfrm>
          <a:prstGeom prst="rect">
            <a:avLst/>
          </a:prstGeom>
        </p:spPr>
        <p:txBody>
          <a:bodyPr anchor="t" rtlCol="false" tIns="0" lIns="0" bIns="0" rIns="0">
            <a:spAutoFit/>
          </a:bodyPr>
          <a:lstStyle/>
          <a:p>
            <a:pPr algn="just">
              <a:lnSpc>
                <a:spcPts val="4520"/>
              </a:lnSpc>
            </a:pPr>
            <a:r>
              <a:rPr lang="en-US" sz="3229">
                <a:solidFill>
                  <a:srgbClr val="000000"/>
                </a:solidFill>
                <a:latin typeface="Roboto Bold"/>
              </a:rPr>
              <a:t>1.SAVADA RAKESH REDDY-521236</a:t>
            </a:r>
          </a:p>
          <a:p>
            <a:pPr algn="just">
              <a:lnSpc>
                <a:spcPts val="4520"/>
              </a:lnSpc>
            </a:pPr>
            <a:r>
              <a:rPr lang="en-US" sz="3229">
                <a:solidFill>
                  <a:srgbClr val="000000"/>
                </a:solidFill>
                <a:latin typeface="Roboto Bold"/>
              </a:rPr>
              <a:t>2.</a:t>
            </a:r>
            <a:r>
              <a:rPr lang="en-US" sz="3229">
                <a:solidFill>
                  <a:srgbClr val="000000"/>
                </a:solidFill>
                <a:latin typeface="Roboto Bold"/>
              </a:rPr>
              <a:t>PANDALANENI MANIKANTA-521209</a:t>
            </a:r>
          </a:p>
          <a:p>
            <a:pPr algn="just">
              <a:lnSpc>
                <a:spcPts val="4520"/>
              </a:lnSpc>
              <a:spcBef>
                <a:spcPct val="0"/>
              </a:spcBef>
            </a:pPr>
            <a:r>
              <a:rPr lang="en-US" sz="3229">
                <a:solidFill>
                  <a:srgbClr val="000000"/>
                </a:solidFill>
                <a:latin typeface="Roboto Bold"/>
              </a:rPr>
              <a:t>3.PEDDAPROLU PAVAN-521211</a:t>
            </a:r>
          </a:p>
        </p:txBody>
      </p:sp>
      <p:sp>
        <p:nvSpPr>
          <p:cNvPr name="TextBox 25" id="25"/>
          <p:cNvSpPr txBox="true"/>
          <p:nvPr/>
        </p:nvSpPr>
        <p:spPr>
          <a:xfrm rot="0">
            <a:off x="869775" y="6040768"/>
            <a:ext cx="5452777" cy="934720"/>
          </a:xfrm>
          <a:prstGeom prst="rect">
            <a:avLst/>
          </a:prstGeom>
        </p:spPr>
        <p:txBody>
          <a:bodyPr anchor="t" rtlCol="false" tIns="0" lIns="0" bIns="0" rIns="0">
            <a:spAutoFit/>
          </a:bodyPr>
          <a:lstStyle/>
          <a:p>
            <a:pPr algn="ctr">
              <a:lnSpc>
                <a:spcPts val="7279"/>
              </a:lnSpc>
            </a:pPr>
            <a:r>
              <a:rPr lang="en-US" sz="5199">
                <a:solidFill>
                  <a:srgbClr val="FF1616"/>
                </a:solidFill>
                <a:latin typeface="Poppins Bold"/>
              </a:rPr>
              <a:t>TEAM MEMBERS</a:t>
            </a:r>
          </a:p>
        </p:txBody>
      </p:sp>
      <p:sp>
        <p:nvSpPr>
          <p:cNvPr name="TextBox 26" id="2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27" id="27"/>
          <p:cNvSpPr txBox="true"/>
          <p:nvPr/>
        </p:nvSpPr>
        <p:spPr>
          <a:xfrm rot="0">
            <a:off x="679688" y="4949507"/>
            <a:ext cx="6166128" cy="589915"/>
          </a:xfrm>
          <a:prstGeom prst="rect">
            <a:avLst/>
          </a:prstGeom>
        </p:spPr>
        <p:txBody>
          <a:bodyPr anchor="t" rtlCol="false" tIns="0" lIns="0" bIns="0" rIns="0">
            <a:spAutoFit/>
          </a:bodyPr>
          <a:lstStyle/>
          <a:p>
            <a:pPr algn="ctr">
              <a:lnSpc>
                <a:spcPts val="4759"/>
              </a:lnSpc>
            </a:pPr>
            <a:r>
              <a:rPr lang="en-US" sz="3399">
                <a:solidFill>
                  <a:srgbClr val="000000"/>
                </a:solidFill>
                <a:latin typeface="Roboto Bold"/>
              </a:rPr>
              <a:t> DR.SRI PHANI KRISHNA KARRI</a:t>
            </a:r>
          </a:p>
        </p:txBody>
      </p:sp>
      <p:sp>
        <p:nvSpPr>
          <p:cNvPr name="TextBox 28" id="28"/>
          <p:cNvSpPr txBox="true"/>
          <p:nvPr/>
        </p:nvSpPr>
        <p:spPr>
          <a:xfrm rot="0">
            <a:off x="1028700" y="3727132"/>
            <a:ext cx="5134928" cy="934720"/>
          </a:xfrm>
          <a:prstGeom prst="rect">
            <a:avLst/>
          </a:prstGeom>
        </p:spPr>
        <p:txBody>
          <a:bodyPr anchor="t" rtlCol="false" tIns="0" lIns="0" bIns="0" rIns="0">
            <a:spAutoFit/>
          </a:bodyPr>
          <a:lstStyle/>
          <a:p>
            <a:pPr algn="ctr">
              <a:lnSpc>
                <a:spcPts val="7279"/>
              </a:lnSpc>
            </a:pPr>
            <a:r>
              <a:rPr lang="en-US" sz="5199">
                <a:solidFill>
                  <a:srgbClr val="FF1616"/>
                </a:solidFill>
                <a:latin typeface="Poppins Bold"/>
              </a:rPr>
              <a:t>PROJECT GUIDE</a:t>
            </a:r>
          </a:p>
        </p:txBody>
      </p:sp>
      <p:sp>
        <p:nvSpPr>
          <p:cNvPr name="AutoShape 29" id="29"/>
          <p:cNvSpPr/>
          <p:nvPr/>
        </p:nvSpPr>
        <p:spPr>
          <a:xfrm>
            <a:off x="869775" y="4728527"/>
            <a:ext cx="5452777"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85308" y="1189406"/>
            <a:ext cx="209845" cy="1346649"/>
            <a:chOff x="0" y="0"/>
            <a:chExt cx="55268" cy="354673"/>
          </a:xfrm>
        </p:grpSpPr>
        <p:sp>
          <p:nvSpPr>
            <p:cNvPr name="Freeform 4" id="4"/>
            <p:cNvSpPr/>
            <p:nvPr/>
          </p:nvSpPr>
          <p:spPr>
            <a:xfrm flipH="false" flipV="false" rot="0">
              <a:off x="0" y="0"/>
              <a:ext cx="55268" cy="354673"/>
            </a:xfrm>
            <a:custGeom>
              <a:avLst/>
              <a:gdLst/>
              <a:ahLst/>
              <a:cxnLst/>
              <a:rect r="r" b="b" t="t" l="l"/>
              <a:pathLst>
                <a:path h="354673" w="55268">
                  <a:moveTo>
                    <a:pt x="0" y="0"/>
                  </a:moveTo>
                  <a:lnTo>
                    <a:pt x="55268" y="0"/>
                  </a:lnTo>
                  <a:lnTo>
                    <a:pt x="55268" y="354673"/>
                  </a:lnTo>
                  <a:lnTo>
                    <a:pt x="0" y="354673"/>
                  </a:lnTo>
                  <a:close/>
                </a:path>
              </a:pathLst>
            </a:custGeom>
            <a:solidFill>
              <a:srgbClr val="000000"/>
            </a:solidFill>
          </p:spPr>
        </p:sp>
        <p:sp>
          <p:nvSpPr>
            <p:cNvPr name="TextBox 5" id="5"/>
            <p:cNvSpPr txBox="true"/>
            <p:nvPr/>
          </p:nvSpPr>
          <p:spPr>
            <a:xfrm>
              <a:off x="0" y="-57150"/>
              <a:ext cx="55268" cy="41182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871513" y="-2324811"/>
            <a:ext cx="5764605" cy="57646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1616"/>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438362" y="1268746"/>
            <a:ext cx="7700876" cy="1054619"/>
          </a:xfrm>
          <a:prstGeom prst="rect">
            <a:avLst/>
          </a:prstGeom>
        </p:spPr>
        <p:txBody>
          <a:bodyPr anchor="t" rtlCol="false" tIns="0" lIns="0" bIns="0" rIns="0">
            <a:spAutoFit/>
          </a:bodyPr>
          <a:lstStyle/>
          <a:p>
            <a:pPr algn="ctr">
              <a:lnSpc>
                <a:spcPts val="8546"/>
              </a:lnSpc>
              <a:spcBef>
                <a:spcPct val="0"/>
              </a:spcBef>
            </a:pPr>
            <a:r>
              <a:rPr lang="en-US" sz="6104">
                <a:solidFill>
                  <a:srgbClr val="FF1616"/>
                </a:solidFill>
                <a:latin typeface="Archivo Black"/>
              </a:rPr>
              <a:t>INTRODUCTION</a:t>
            </a:r>
          </a:p>
        </p:txBody>
      </p:sp>
      <p:sp>
        <p:nvSpPr>
          <p:cNvPr name="TextBox 10" id="10"/>
          <p:cNvSpPr txBox="true"/>
          <p:nvPr/>
        </p:nvSpPr>
        <p:spPr>
          <a:xfrm rot="0">
            <a:off x="9139238" y="4819967"/>
            <a:ext cx="47625" cy="580390"/>
          </a:xfrm>
          <a:prstGeom prst="rect">
            <a:avLst/>
          </a:prstGeom>
        </p:spPr>
        <p:txBody>
          <a:bodyPr anchor="t" rtlCol="false" tIns="0" lIns="0" bIns="0" rIns="0">
            <a:spAutoFit/>
          </a:bodyPr>
          <a:lstStyle/>
          <a:p>
            <a:pPr algn="ctr">
              <a:lnSpc>
                <a:spcPts val="4759"/>
              </a:lnSpc>
            </a:pPr>
          </a:p>
        </p:txBody>
      </p:sp>
      <p:sp>
        <p:nvSpPr>
          <p:cNvPr name="TextBox 11" id="11"/>
          <p:cNvSpPr txBox="true"/>
          <p:nvPr/>
        </p:nvSpPr>
        <p:spPr>
          <a:xfrm rot="0">
            <a:off x="1085308" y="3998929"/>
            <a:ext cx="13203990" cy="4116960"/>
          </a:xfrm>
          <a:prstGeom prst="rect">
            <a:avLst/>
          </a:prstGeom>
        </p:spPr>
        <p:txBody>
          <a:bodyPr anchor="t" rtlCol="false" tIns="0" lIns="0" bIns="0" rIns="0">
            <a:spAutoFit/>
          </a:bodyPr>
          <a:lstStyle/>
          <a:p>
            <a:pPr algn="ctr">
              <a:lnSpc>
                <a:spcPts val="4080"/>
              </a:lnSpc>
            </a:pPr>
            <a:r>
              <a:rPr lang="en-US" sz="2914">
                <a:solidFill>
                  <a:srgbClr val="000000"/>
                </a:solidFill>
                <a:latin typeface="Poppins"/>
              </a:rPr>
              <a:t>In aquaponics, monitoring nitrate levels is crucial for aquatic and plant well-being. Traditional methods are costly and time-consuming. To address this, an LSTM-based soft sensor was developed. LSTM effectively models nitrate concentration changes in aquaponics, achieving a remarkable MSE of 0.00074 and an R-squared score of 0.98. This solution holds potential for commercial applications, benefiting aquaponics operations, supporting researchers, and enhancing sustainability.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6969090" y="774061"/>
            <a:ext cx="290210" cy="2573876"/>
            <a:chOff x="0" y="0"/>
            <a:chExt cx="76434" cy="677893"/>
          </a:xfrm>
        </p:grpSpPr>
        <p:sp>
          <p:nvSpPr>
            <p:cNvPr name="Freeform 4" id="4"/>
            <p:cNvSpPr/>
            <p:nvPr/>
          </p:nvSpPr>
          <p:spPr>
            <a:xfrm flipH="false" flipV="false" rot="0">
              <a:off x="0" y="0"/>
              <a:ext cx="76434" cy="677893"/>
            </a:xfrm>
            <a:custGeom>
              <a:avLst/>
              <a:gdLst/>
              <a:ahLst/>
              <a:cxnLst/>
              <a:rect r="r" b="b" t="t" l="l"/>
              <a:pathLst>
                <a:path h="677893" w="76434">
                  <a:moveTo>
                    <a:pt x="0" y="0"/>
                  </a:moveTo>
                  <a:lnTo>
                    <a:pt x="76434" y="0"/>
                  </a:lnTo>
                  <a:lnTo>
                    <a:pt x="76434" y="677893"/>
                  </a:lnTo>
                  <a:lnTo>
                    <a:pt x="0" y="677893"/>
                  </a:lnTo>
                  <a:close/>
                </a:path>
              </a:pathLst>
            </a:custGeom>
            <a:solidFill>
              <a:srgbClr val="000000"/>
            </a:solidFill>
          </p:spPr>
        </p:sp>
        <p:sp>
          <p:nvSpPr>
            <p:cNvPr name="TextBox 5" id="5"/>
            <p:cNvSpPr txBox="true"/>
            <p:nvPr/>
          </p:nvSpPr>
          <p:spPr>
            <a:xfrm>
              <a:off x="0" y="-57150"/>
              <a:ext cx="76434" cy="7350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1380" y="119593"/>
            <a:ext cx="1143917" cy="10287000"/>
            <a:chOff x="0" y="0"/>
            <a:chExt cx="301279" cy="2709333"/>
          </a:xfrm>
        </p:grpSpPr>
        <p:sp>
          <p:nvSpPr>
            <p:cNvPr name="Freeform 7" id="7"/>
            <p:cNvSpPr/>
            <p:nvPr/>
          </p:nvSpPr>
          <p:spPr>
            <a:xfrm flipH="false" flipV="false" rot="0">
              <a:off x="0" y="0"/>
              <a:ext cx="301279" cy="2709333"/>
            </a:xfrm>
            <a:custGeom>
              <a:avLst/>
              <a:gdLst/>
              <a:ahLst/>
              <a:cxnLst/>
              <a:rect r="r" b="b" t="t" l="l"/>
              <a:pathLst>
                <a:path h="2709333" w="301279">
                  <a:moveTo>
                    <a:pt x="0" y="0"/>
                  </a:moveTo>
                  <a:lnTo>
                    <a:pt x="301279" y="0"/>
                  </a:lnTo>
                  <a:lnTo>
                    <a:pt x="301279" y="2709333"/>
                  </a:lnTo>
                  <a:lnTo>
                    <a:pt x="0" y="2709333"/>
                  </a:lnTo>
                  <a:close/>
                </a:path>
              </a:pathLst>
            </a:custGeom>
            <a:solidFill>
              <a:srgbClr val="FF1616"/>
            </a:solidFill>
          </p:spPr>
        </p:sp>
        <p:sp>
          <p:nvSpPr>
            <p:cNvPr name="TextBox 8" id="8"/>
            <p:cNvSpPr txBox="true"/>
            <p:nvPr/>
          </p:nvSpPr>
          <p:spPr>
            <a:xfrm>
              <a:off x="0" y="-57150"/>
              <a:ext cx="301279" cy="276648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45105" y="1239028"/>
            <a:ext cx="17114195" cy="1005192"/>
          </a:xfrm>
          <a:prstGeom prst="rect">
            <a:avLst/>
          </a:prstGeom>
        </p:spPr>
        <p:txBody>
          <a:bodyPr anchor="t" rtlCol="false" tIns="0" lIns="0" bIns="0" rIns="0">
            <a:spAutoFit/>
          </a:bodyPr>
          <a:lstStyle/>
          <a:p>
            <a:pPr algn="ctr">
              <a:lnSpc>
                <a:spcPts val="8120"/>
              </a:lnSpc>
            </a:pPr>
            <a:r>
              <a:rPr lang="en-US" sz="5800">
                <a:solidFill>
                  <a:srgbClr val="FF1616"/>
                </a:solidFill>
                <a:latin typeface="Archivo Black"/>
              </a:rPr>
              <a:t>PROBLEM STATEMENT</a:t>
            </a:r>
          </a:p>
        </p:txBody>
      </p:sp>
      <p:sp>
        <p:nvSpPr>
          <p:cNvPr name="TextBox 10" id="10"/>
          <p:cNvSpPr txBox="true"/>
          <p:nvPr/>
        </p:nvSpPr>
        <p:spPr>
          <a:xfrm rot="0">
            <a:off x="2443453" y="3262212"/>
            <a:ext cx="14670742" cy="5093113"/>
          </a:xfrm>
          <a:prstGeom prst="rect">
            <a:avLst/>
          </a:prstGeom>
        </p:spPr>
        <p:txBody>
          <a:bodyPr anchor="t" rtlCol="false" tIns="0" lIns="0" bIns="0" rIns="0">
            <a:spAutoFit/>
          </a:bodyPr>
          <a:lstStyle/>
          <a:p>
            <a:pPr>
              <a:lnSpc>
                <a:spcPts val="4478"/>
              </a:lnSpc>
            </a:pPr>
            <a:r>
              <a:rPr lang="en-US" sz="3198">
                <a:solidFill>
                  <a:srgbClr val="000000"/>
                </a:solidFill>
                <a:latin typeface="Poppins"/>
              </a:rPr>
              <a:t>Aquaponics integrates growing plants without soil technology with aquaculture, having an important role in recovery of nutrients from effluents. Develop a method for accurate and real-time monitoring of nitrate concentration in aquaponic systems. The monitoring of nitrogen content in aquaponics relies heavily on human judgment, which can be subjective and lead to suboptimal harvests. This project proposes an LSTM-based soft-sensor to address this issue by leveraging deep learning techniques to analyze sensor data and estimate nitrate levels in real-time.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004943" y="1257716"/>
            <a:ext cx="266342" cy="1762362"/>
            <a:chOff x="0" y="0"/>
            <a:chExt cx="70148" cy="464161"/>
          </a:xfrm>
        </p:grpSpPr>
        <p:sp>
          <p:nvSpPr>
            <p:cNvPr name="Freeform 4" id="4"/>
            <p:cNvSpPr/>
            <p:nvPr/>
          </p:nvSpPr>
          <p:spPr>
            <a:xfrm flipH="false" flipV="false" rot="0">
              <a:off x="0" y="0"/>
              <a:ext cx="70148" cy="464161"/>
            </a:xfrm>
            <a:custGeom>
              <a:avLst/>
              <a:gdLst/>
              <a:ahLst/>
              <a:cxnLst/>
              <a:rect r="r" b="b" t="t" l="l"/>
              <a:pathLst>
                <a:path h="464161" w="70148">
                  <a:moveTo>
                    <a:pt x="0" y="0"/>
                  </a:moveTo>
                  <a:lnTo>
                    <a:pt x="70148" y="0"/>
                  </a:lnTo>
                  <a:lnTo>
                    <a:pt x="70148" y="464161"/>
                  </a:lnTo>
                  <a:lnTo>
                    <a:pt x="0" y="464161"/>
                  </a:lnTo>
                  <a:close/>
                </a:path>
              </a:pathLst>
            </a:custGeom>
            <a:solidFill>
              <a:srgbClr val="000000"/>
            </a:solidFill>
          </p:spPr>
        </p:sp>
        <p:sp>
          <p:nvSpPr>
            <p:cNvPr name="TextBox 5" id="5"/>
            <p:cNvSpPr txBox="true"/>
            <p:nvPr/>
          </p:nvSpPr>
          <p:spPr>
            <a:xfrm>
              <a:off x="0" y="-57150"/>
              <a:ext cx="70148" cy="52131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679287" y="0"/>
            <a:ext cx="746586" cy="10287000"/>
            <a:chOff x="0" y="0"/>
            <a:chExt cx="196632" cy="2709333"/>
          </a:xfrm>
        </p:grpSpPr>
        <p:sp>
          <p:nvSpPr>
            <p:cNvPr name="Freeform 7" id="7"/>
            <p:cNvSpPr/>
            <p:nvPr/>
          </p:nvSpPr>
          <p:spPr>
            <a:xfrm flipH="false" flipV="false" rot="0">
              <a:off x="0" y="0"/>
              <a:ext cx="196632" cy="2709333"/>
            </a:xfrm>
            <a:custGeom>
              <a:avLst/>
              <a:gdLst/>
              <a:ahLst/>
              <a:cxnLst/>
              <a:rect r="r" b="b" t="t" l="l"/>
              <a:pathLst>
                <a:path h="2709333" w="196632">
                  <a:moveTo>
                    <a:pt x="0" y="0"/>
                  </a:moveTo>
                  <a:lnTo>
                    <a:pt x="196632" y="0"/>
                  </a:lnTo>
                  <a:lnTo>
                    <a:pt x="196632" y="2709333"/>
                  </a:lnTo>
                  <a:lnTo>
                    <a:pt x="0" y="2709333"/>
                  </a:lnTo>
                  <a:close/>
                </a:path>
              </a:pathLst>
            </a:custGeom>
            <a:solidFill>
              <a:srgbClr val="FF1616"/>
            </a:solidFill>
          </p:spPr>
        </p:sp>
        <p:sp>
          <p:nvSpPr>
            <p:cNvPr name="TextBox 8" id="8"/>
            <p:cNvSpPr txBox="true"/>
            <p:nvPr/>
          </p:nvSpPr>
          <p:spPr>
            <a:xfrm>
              <a:off x="0" y="-85725"/>
              <a:ext cx="196632" cy="2795058"/>
            </a:xfrm>
            <a:prstGeom prst="rect">
              <a:avLst/>
            </a:prstGeom>
          </p:spPr>
          <p:txBody>
            <a:bodyPr anchor="ctr" rtlCol="false" tIns="50800" lIns="50800" bIns="50800" rIns="50800"/>
            <a:lstStyle/>
            <a:p>
              <a:pPr algn="ctr">
                <a:lnSpc>
                  <a:spcPts val="4479"/>
                </a:lnSpc>
              </a:pPr>
            </a:p>
          </p:txBody>
        </p:sp>
      </p:grpSp>
      <p:sp>
        <p:nvSpPr>
          <p:cNvPr name="TextBox 9" id="9"/>
          <p:cNvSpPr txBox="true"/>
          <p:nvPr/>
        </p:nvSpPr>
        <p:spPr>
          <a:xfrm rot="0">
            <a:off x="1498337" y="1261822"/>
            <a:ext cx="6490335" cy="1576069"/>
          </a:xfrm>
          <a:prstGeom prst="rect">
            <a:avLst/>
          </a:prstGeom>
        </p:spPr>
        <p:txBody>
          <a:bodyPr anchor="t" rtlCol="false" tIns="0" lIns="0" bIns="0" rIns="0">
            <a:spAutoFit/>
          </a:bodyPr>
          <a:lstStyle/>
          <a:p>
            <a:pPr algn="ctr">
              <a:lnSpc>
                <a:spcPts val="12880"/>
              </a:lnSpc>
            </a:pPr>
            <a:r>
              <a:rPr lang="en-US" sz="9200">
                <a:solidFill>
                  <a:srgbClr val="FF1616"/>
                </a:solidFill>
                <a:latin typeface="Archivo Black"/>
              </a:rPr>
              <a:t>DATA SET</a:t>
            </a:r>
          </a:p>
        </p:txBody>
      </p:sp>
      <p:sp>
        <p:nvSpPr>
          <p:cNvPr name="TextBox 10" id="10"/>
          <p:cNvSpPr txBox="true"/>
          <p:nvPr/>
        </p:nvSpPr>
        <p:spPr>
          <a:xfrm rot="0">
            <a:off x="1279545" y="3171266"/>
            <a:ext cx="13015766" cy="2641579"/>
          </a:xfrm>
          <a:prstGeom prst="rect">
            <a:avLst/>
          </a:prstGeom>
        </p:spPr>
        <p:txBody>
          <a:bodyPr anchor="t" rtlCol="false" tIns="0" lIns="0" bIns="0" rIns="0">
            <a:spAutoFit/>
          </a:bodyPr>
          <a:lstStyle/>
          <a:p>
            <a:pPr marL="539931" indent="-269965" lvl="1">
              <a:lnSpc>
                <a:spcPts val="3501"/>
              </a:lnSpc>
              <a:buFont typeface="Arial"/>
              <a:buChar char="•"/>
            </a:pPr>
            <a:r>
              <a:rPr lang="en-US" sz="2500">
                <a:solidFill>
                  <a:srgbClr val="000000"/>
                </a:solidFill>
                <a:latin typeface="Poppins"/>
              </a:rPr>
              <a:t>The enclosed datasets are generated from freshwater aquaponics catfish ponds. The datasets are generated automatically at 5 seconds intervals using the following water quality sensors driven by the ESP 32 microcontroller: Dallas Instrument Temperature sensor (DS18B20), DF Robot Turbidity sensor, DF Robot Dissolved Oxygen sensor, DF Robot pH sensor V2.2, MQ-137 Ammonia sensor, and MQ-135 Nitrate sensor.</a:t>
            </a:r>
          </a:p>
        </p:txBody>
      </p:sp>
      <p:sp>
        <p:nvSpPr>
          <p:cNvPr name="TextBox 11" id="11"/>
          <p:cNvSpPr txBox="true"/>
          <p:nvPr/>
        </p:nvSpPr>
        <p:spPr>
          <a:xfrm rot="0">
            <a:off x="1279545" y="6157193"/>
            <a:ext cx="13418253" cy="8794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Poppins"/>
              </a:rPr>
              <a:t>The project is funded by the Lacuna Award for Agriculture in Sub-Saharan Africa 2020 under the management of the Meridian Institute Colorado, USA.</a:t>
            </a:r>
          </a:p>
        </p:txBody>
      </p:sp>
      <p:sp>
        <p:nvSpPr>
          <p:cNvPr name="TextBox 12" id="12"/>
          <p:cNvSpPr txBox="true"/>
          <p:nvPr/>
        </p:nvSpPr>
        <p:spPr>
          <a:xfrm rot="0">
            <a:off x="1271285" y="7266227"/>
            <a:ext cx="13728538" cy="263207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Poppins"/>
              </a:rPr>
              <a:t>The datasets and results in this section were sensor readings from June to mid-October 2021. There are 12 datasets, each from 12 aquaponics catfish ponds. Each of the 12 ponds IoT unit has six sensors (temperature, turbidity, dissolved oxygen, pH, ammonia, nitrate). As of the time of this report each unit has generated over 170,000 instances. The datasets are downloaded at intervals, cleaned, and labelled.</a:t>
            </a:r>
          </a:p>
          <a:p>
            <a:pPr>
              <a:lnSpc>
                <a:spcPts val="3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85940" y="2852347"/>
            <a:ext cx="16473360" cy="5015398"/>
          </a:xfrm>
          <a:custGeom>
            <a:avLst/>
            <a:gdLst/>
            <a:ahLst/>
            <a:cxnLst/>
            <a:rect r="r" b="b" t="t" l="l"/>
            <a:pathLst>
              <a:path h="5015398" w="16473360">
                <a:moveTo>
                  <a:pt x="0" y="0"/>
                </a:moveTo>
                <a:lnTo>
                  <a:pt x="16473360" y="0"/>
                </a:lnTo>
                <a:lnTo>
                  <a:pt x="16473360" y="5015398"/>
                </a:lnTo>
                <a:lnTo>
                  <a:pt x="0" y="5015398"/>
                </a:lnTo>
                <a:lnTo>
                  <a:pt x="0" y="0"/>
                </a:lnTo>
                <a:close/>
              </a:path>
            </a:pathLst>
          </a:custGeom>
          <a:blipFill>
            <a:blip r:embed="rId3"/>
            <a:stretch>
              <a:fillRect l="0" t="0" r="0" b="-1450"/>
            </a:stretch>
          </a:blipFill>
        </p:spPr>
      </p:sp>
      <p:sp>
        <p:nvSpPr>
          <p:cNvPr name="TextBox 4" id="4"/>
          <p:cNvSpPr txBox="true"/>
          <p:nvPr/>
        </p:nvSpPr>
        <p:spPr>
          <a:xfrm rot="0">
            <a:off x="429625" y="523842"/>
            <a:ext cx="11157619" cy="1055437"/>
          </a:xfrm>
          <a:prstGeom prst="rect">
            <a:avLst/>
          </a:prstGeom>
        </p:spPr>
        <p:txBody>
          <a:bodyPr anchor="t" rtlCol="false" tIns="0" lIns="0" bIns="0" rIns="0">
            <a:spAutoFit/>
          </a:bodyPr>
          <a:lstStyle/>
          <a:p>
            <a:pPr algn="ctr">
              <a:lnSpc>
                <a:spcPts val="8501"/>
              </a:lnSpc>
              <a:spcBef>
                <a:spcPct val="0"/>
              </a:spcBef>
            </a:pPr>
            <a:r>
              <a:rPr lang="en-US" sz="6072">
                <a:solidFill>
                  <a:srgbClr val="FF1616"/>
                </a:solidFill>
                <a:latin typeface="Archivo Black"/>
              </a:rPr>
              <a:t>LSTM ARCHITECTURE</a:t>
            </a:r>
          </a:p>
        </p:txBody>
      </p:sp>
      <p:grpSp>
        <p:nvGrpSpPr>
          <p:cNvPr name="Group 5" id="5"/>
          <p:cNvGrpSpPr/>
          <p:nvPr/>
        </p:nvGrpSpPr>
        <p:grpSpPr>
          <a:xfrm rot="0">
            <a:off x="14575474" y="-867172"/>
            <a:ext cx="4726345" cy="47263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1616"/>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85940" y="260922"/>
            <a:ext cx="266342" cy="1714626"/>
            <a:chOff x="0" y="0"/>
            <a:chExt cx="70148" cy="451589"/>
          </a:xfrm>
        </p:grpSpPr>
        <p:sp>
          <p:nvSpPr>
            <p:cNvPr name="Freeform 9" id="9"/>
            <p:cNvSpPr/>
            <p:nvPr/>
          </p:nvSpPr>
          <p:spPr>
            <a:xfrm flipH="false" flipV="false" rot="0">
              <a:off x="0" y="0"/>
              <a:ext cx="70148" cy="451589"/>
            </a:xfrm>
            <a:custGeom>
              <a:avLst/>
              <a:gdLst/>
              <a:ahLst/>
              <a:cxnLst/>
              <a:rect r="r" b="b" t="t" l="l"/>
              <a:pathLst>
                <a:path h="451589" w="70148">
                  <a:moveTo>
                    <a:pt x="0" y="0"/>
                  </a:moveTo>
                  <a:lnTo>
                    <a:pt x="70148" y="0"/>
                  </a:lnTo>
                  <a:lnTo>
                    <a:pt x="70148" y="451589"/>
                  </a:lnTo>
                  <a:lnTo>
                    <a:pt x="0" y="451589"/>
                  </a:lnTo>
                  <a:close/>
                </a:path>
              </a:pathLst>
            </a:custGeom>
            <a:solidFill>
              <a:srgbClr val="000000"/>
            </a:solidFill>
          </p:spPr>
        </p:sp>
        <p:sp>
          <p:nvSpPr>
            <p:cNvPr name="TextBox 10" id="10"/>
            <p:cNvSpPr txBox="true"/>
            <p:nvPr/>
          </p:nvSpPr>
          <p:spPr>
            <a:xfrm>
              <a:off x="0" y="-57150"/>
              <a:ext cx="70148" cy="50873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5846363" y="0"/>
            <a:ext cx="831057" cy="10287000"/>
            <a:chOff x="0" y="0"/>
            <a:chExt cx="218879" cy="2709333"/>
          </a:xfrm>
        </p:grpSpPr>
        <p:sp>
          <p:nvSpPr>
            <p:cNvPr name="Freeform 4" id="4"/>
            <p:cNvSpPr/>
            <p:nvPr/>
          </p:nvSpPr>
          <p:spPr>
            <a:xfrm flipH="false" flipV="false" rot="0">
              <a:off x="0" y="0"/>
              <a:ext cx="218879" cy="2709333"/>
            </a:xfrm>
            <a:custGeom>
              <a:avLst/>
              <a:gdLst/>
              <a:ahLst/>
              <a:cxnLst/>
              <a:rect r="r" b="b" t="t" l="l"/>
              <a:pathLst>
                <a:path h="2709333" w="218879">
                  <a:moveTo>
                    <a:pt x="0" y="0"/>
                  </a:moveTo>
                  <a:lnTo>
                    <a:pt x="218879" y="0"/>
                  </a:lnTo>
                  <a:lnTo>
                    <a:pt x="218879" y="2709333"/>
                  </a:lnTo>
                  <a:lnTo>
                    <a:pt x="0" y="2709333"/>
                  </a:lnTo>
                  <a:close/>
                </a:path>
              </a:pathLst>
            </a:custGeom>
            <a:solidFill>
              <a:srgbClr val="FF1616"/>
            </a:solidFill>
          </p:spPr>
        </p:sp>
        <p:sp>
          <p:nvSpPr>
            <p:cNvPr name="TextBox 5" id="5"/>
            <p:cNvSpPr txBox="true"/>
            <p:nvPr/>
          </p:nvSpPr>
          <p:spPr>
            <a:xfrm>
              <a:off x="0" y="-57150"/>
              <a:ext cx="218879" cy="27664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32739" y="1086266"/>
            <a:ext cx="10022681" cy="1493516"/>
          </a:xfrm>
          <a:prstGeom prst="rect">
            <a:avLst/>
          </a:prstGeom>
        </p:spPr>
        <p:txBody>
          <a:bodyPr anchor="t" rtlCol="false" tIns="0" lIns="0" bIns="0" rIns="0">
            <a:spAutoFit/>
          </a:bodyPr>
          <a:lstStyle/>
          <a:p>
            <a:pPr algn="ctr">
              <a:lnSpc>
                <a:spcPts val="12180"/>
              </a:lnSpc>
            </a:pPr>
            <a:r>
              <a:rPr lang="en-US" sz="8700">
                <a:solidFill>
                  <a:srgbClr val="FF1616"/>
                </a:solidFill>
                <a:latin typeface="Canva Sans 2 Bold"/>
              </a:rPr>
              <a:t>Model Building</a:t>
            </a:r>
          </a:p>
        </p:txBody>
      </p:sp>
      <p:sp>
        <p:nvSpPr>
          <p:cNvPr name="TextBox 7" id="7"/>
          <p:cNvSpPr txBox="true"/>
          <p:nvPr/>
        </p:nvSpPr>
        <p:spPr>
          <a:xfrm rot="0">
            <a:off x="838135" y="3903457"/>
            <a:ext cx="12642677" cy="96012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An LSTM neural network model was constructed using Keras with TensorFlow backend.    </a:t>
            </a:r>
          </a:p>
        </p:txBody>
      </p:sp>
      <p:sp>
        <p:nvSpPr>
          <p:cNvPr name="TextBox 8" id="8"/>
          <p:cNvSpPr txBox="true"/>
          <p:nvPr/>
        </p:nvSpPr>
        <p:spPr>
          <a:xfrm rot="0">
            <a:off x="838135" y="4927338"/>
            <a:ext cx="13542551" cy="143637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Poppins"/>
              </a:rPr>
              <a:t>The mo</a:t>
            </a:r>
            <a:r>
              <a:rPr lang="en-US" sz="2700">
                <a:solidFill>
                  <a:srgbClr val="000000"/>
                </a:solidFill>
                <a:latin typeface="Poppins"/>
              </a:rPr>
              <a:t>del architecture included multiple Bidirectional LSTM layers with Dropout regularization.</a:t>
            </a:r>
          </a:p>
          <a:p>
            <a:pPr>
              <a:lnSpc>
                <a:spcPts val="3780"/>
              </a:lnSpc>
            </a:pPr>
          </a:p>
        </p:txBody>
      </p:sp>
      <p:sp>
        <p:nvSpPr>
          <p:cNvPr name="TextBox 9" id="9"/>
          <p:cNvSpPr txBox="true"/>
          <p:nvPr/>
        </p:nvSpPr>
        <p:spPr>
          <a:xfrm rot="0">
            <a:off x="838135" y="5958952"/>
            <a:ext cx="13299577" cy="381762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Poppins"/>
              </a:rPr>
              <a:t>Swish</a:t>
            </a:r>
            <a:r>
              <a:rPr lang="en-US" sz="2700">
                <a:solidFill>
                  <a:srgbClr val="000000"/>
                </a:solidFill>
                <a:latin typeface="Poppins"/>
              </a:rPr>
              <a:t> activation function was used to introduce non-linearity in the model.</a:t>
            </a:r>
          </a:p>
          <a:p>
            <a:pPr marL="582933" indent="-291467" lvl="1">
              <a:lnSpc>
                <a:spcPts val="3780"/>
              </a:lnSpc>
              <a:buFont typeface="Arial"/>
              <a:buChar char="•"/>
            </a:pPr>
            <a:r>
              <a:rPr lang="en-US" sz="2700">
                <a:solidFill>
                  <a:srgbClr val="000000"/>
                </a:solidFill>
                <a:latin typeface="Poppins"/>
              </a:rPr>
              <a:t>We have used 6 hidden layers in the model.</a:t>
            </a:r>
          </a:p>
          <a:p>
            <a:pPr marL="582933" indent="-291467" lvl="1">
              <a:lnSpc>
                <a:spcPts val="3780"/>
              </a:lnSpc>
              <a:buFont typeface="Arial"/>
              <a:buChar char="•"/>
            </a:pPr>
            <a:r>
              <a:rPr lang="en-US" sz="2700">
                <a:solidFill>
                  <a:srgbClr val="000000"/>
                </a:solidFill>
                <a:latin typeface="Poppins"/>
              </a:rPr>
              <a:t>Optimizer- Nadam optimizer</a:t>
            </a:r>
          </a:p>
          <a:p>
            <a:pPr marL="582933" indent="-291467" lvl="1">
              <a:lnSpc>
                <a:spcPts val="3780"/>
              </a:lnSpc>
              <a:buFont typeface="Arial"/>
              <a:buChar char="•"/>
            </a:pPr>
            <a:r>
              <a:rPr lang="en-US" sz="2700">
                <a:solidFill>
                  <a:srgbClr val="000000"/>
                </a:solidFill>
                <a:latin typeface="Poppins"/>
              </a:rPr>
              <a:t>Loss function -Mean Squared Error</a:t>
            </a:r>
          </a:p>
          <a:p>
            <a:pPr>
              <a:lnSpc>
                <a:spcPts val="3780"/>
              </a:lnSpc>
            </a:pPr>
          </a:p>
          <a:p>
            <a:pPr>
              <a:lnSpc>
                <a:spcPts val="3780"/>
              </a:lnSpc>
            </a:pPr>
          </a:p>
          <a:p>
            <a:pPr>
              <a:lnSpc>
                <a:spcPts val="37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89992" y="1176432"/>
            <a:ext cx="242585" cy="1739291"/>
            <a:chOff x="0" y="0"/>
            <a:chExt cx="63891" cy="458085"/>
          </a:xfrm>
        </p:grpSpPr>
        <p:sp>
          <p:nvSpPr>
            <p:cNvPr name="Freeform 4" id="4"/>
            <p:cNvSpPr/>
            <p:nvPr/>
          </p:nvSpPr>
          <p:spPr>
            <a:xfrm flipH="false" flipV="false" rot="0">
              <a:off x="0" y="0"/>
              <a:ext cx="63891" cy="458085"/>
            </a:xfrm>
            <a:custGeom>
              <a:avLst/>
              <a:gdLst/>
              <a:ahLst/>
              <a:cxnLst/>
              <a:rect r="r" b="b" t="t" l="l"/>
              <a:pathLst>
                <a:path h="458085" w="63891">
                  <a:moveTo>
                    <a:pt x="0" y="0"/>
                  </a:moveTo>
                  <a:lnTo>
                    <a:pt x="63891" y="0"/>
                  </a:lnTo>
                  <a:lnTo>
                    <a:pt x="63891" y="458085"/>
                  </a:lnTo>
                  <a:lnTo>
                    <a:pt x="0" y="458085"/>
                  </a:lnTo>
                  <a:close/>
                </a:path>
              </a:pathLst>
            </a:custGeom>
            <a:solidFill>
              <a:srgbClr val="000000"/>
            </a:solidFill>
          </p:spPr>
        </p:sp>
        <p:sp>
          <p:nvSpPr>
            <p:cNvPr name="TextBox 5" id="5"/>
            <p:cNvSpPr txBox="true"/>
            <p:nvPr/>
          </p:nvSpPr>
          <p:spPr>
            <a:xfrm>
              <a:off x="0" y="-57150"/>
              <a:ext cx="63891" cy="5152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384813" y="-1019572"/>
            <a:ext cx="5764605" cy="57646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1616"/>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921560" y="4918338"/>
            <a:ext cx="5764605" cy="57646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1616"/>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87190" y="4251237"/>
            <a:ext cx="11897623" cy="2060094"/>
          </a:xfrm>
          <a:prstGeom prst="rect">
            <a:avLst/>
          </a:prstGeom>
        </p:spPr>
        <p:txBody>
          <a:bodyPr anchor="t" rtlCol="false" tIns="0" lIns="0" bIns="0" rIns="0">
            <a:spAutoFit/>
          </a:bodyPr>
          <a:lstStyle/>
          <a:p>
            <a:pPr marL="624801" indent="-312400" lvl="1">
              <a:lnSpc>
                <a:spcPts val="4051"/>
              </a:lnSpc>
              <a:buFont typeface="Arial"/>
              <a:buChar char="•"/>
            </a:pPr>
            <a:r>
              <a:rPr lang="en-US" sz="2893">
                <a:solidFill>
                  <a:srgbClr val="000000"/>
                </a:solidFill>
                <a:latin typeface="Poppins"/>
              </a:rPr>
              <a:t>The dataset underwent extensive preprocessing steps including handling missing values, scaling features, removing outliers, and correcting column names.</a:t>
            </a:r>
          </a:p>
          <a:p>
            <a:pPr>
              <a:lnSpc>
                <a:spcPts val="4051"/>
              </a:lnSpc>
              <a:spcBef>
                <a:spcPct val="0"/>
              </a:spcBef>
            </a:pPr>
          </a:p>
        </p:txBody>
      </p:sp>
      <p:sp>
        <p:nvSpPr>
          <p:cNvPr name="TextBox 13" id="13"/>
          <p:cNvSpPr txBox="true"/>
          <p:nvPr/>
        </p:nvSpPr>
        <p:spPr>
          <a:xfrm rot="0">
            <a:off x="698049" y="1267889"/>
            <a:ext cx="11780931" cy="1344920"/>
          </a:xfrm>
          <a:prstGeom prst="rect">
            <a:avLst/>
          </a:prstGeom>
        </p:spPr>
        <p:txBody>
          <a:bodyPr anchor="t" rtlCol="false" tIns="0" lIns="0" bIns="0" rIns="0">
            <a:spAutoFit/>
          </a:bodyPr>
          <a:lstStyle/>
          <a:p>
            <a:pPr algn="ctr">
              <a:lnSpc>
                <a:spcPts val="10920"/>
              </a:lnSpc>
            </a:pPr>
            <a:r>
              <a:rPr lang="en-US" sz="7800">
                <a:solidFill>
                  <a:srgbClr val="FF1616"/>
                </a:solidFill>
                <a:latin typeface="Archivo Black"/>
              </a:rPr>
              <a:t>DATA PROCESSING</a:t>
            </a:r>
          </a:p>
        </p:txBody>
      </p:sp>
      <p:sp>
        <p:nvSpPr>
          <p:cNvPr name="TextBox 14" id="14"/>
          <p:cNvSpPr txBox="true"/>
          <p:nvPr/>
        </p:nvSpPr>
        <p:spPr>
          <a:xfrm rot="0">
            <a:off x="1487190" y="6639543"/>
            <a:ext cx="12265355" cy="2265045"/>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Canva Sans 2"/>
              </a:rPr>
              <a:t>Feature engineering techniques such as data transformation and outlier removal were applied to enhance the quality of the dataset.</a:t>
            </a:r>
          </a:p>
          <a:p>
            <a:pPr algn="ctr">
              <a:lnSpc>
                <a:spcPts val="531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3842917" y="1956538"/>
            <a:ext cx="11083192" cy="6373924"/>
          </a:xfrm>
          <a:custGeom>
            <a:avLst/>
            <a:gdLst/>
            <a:ahLst/>
            <a:cxnLst/>
            <a:rect r="r" b="b" t="t" l="l"/>
            <a:pathLst>
              <a:path h="6373924" w="11083192">
                <a:moveTo>
                  <a:pt x="0" y="0"/>
                </a:moveTo>
                <a:lnTo>
                  <a:pt x="11083192" y="0"/>
                </a:lnTo>
                <a:lnTo>
                  <a:pt x="11083192" y="6373924"/>
                </a:lnTo>
                <a:lnTo>
                  <a:pt x="0" y="6373924"/>
                </a:lnTo>
                <a:lnTo>
                  <a:pt x="0" y="0"/>
                </a:lnTo>
                <a:close/>
              </a:path>
            </a:pathLst>
          </a:custGeom>
          <a:blipFill>
            <a:blip r:embed="rId3"/>
            <a:stretch>
              <a:fillRect l="0" t="0" r="-5980" b="0"/>
            </a:stretch>
          </a:blipFill>
        </p:spPr>
      </p:sp>
      <p:sp>
        <p:nvSpPr>
          <p:cNvPr name="TextBox 4" id="4"/>
          <p:cNvSpPr txBox="true"/>
          <p:nvPr/>
        </p:nvSpPr>
        <p:spPr>
          <a:xfrm rot="0">
            <a:off x="1071511" y="786642"/>
            <a:ext cx="8345220" cy="863211"/>
          </a:xfrm>
          <a:prstGeom prst="rect">
            <a:avLst/>
          </a:prstGeom>
        </p:spPr>
        <p:txBody>
          <a:bodyPr anchor="t" rtlCol="false" tIns="0" lIns="0" bIns="0" rIns="0">
            <a:spAutoFit/>
          </a:bodyPr>
          <a:lstStyle/>
          <a:p>
            <a:pPr algn="ctr">
              <a:lnSpc>
                <a:spcPts val="7021"/>
              </a:lnSpc>
              <a:spcBef>
                <a:spcPct val="0"/>
              </a:spcBef>
            </a:pPr>
            <a:r>
              <a:rPr lang="en-US" sz="5015">
                <a:solidFill>
                  <a:srgbClr val="FF1616"/>
                </a:solidFill>
                <a:latin typeface="Archivo Black"/>
              </a:rPr>
              <a:t>BIDIRECTIONAL LSTM</a:t>
            </a:r>
          </a:p>
        </p:txBody>
      </p:sp>
      <p:grpSp>
        <p:nvGrpSpPr>
          <p:cNvPr name="Group 5" id="5"/>
          <p:cNvGrpSpPr/>
          <p:nvPr/>
        </p:nvGrpSpPr>
        <p:grpSpPr>
          <a:xfrm rot="0">
            <a:off x="16022631" y="0"/>
            <a:ext cx="831057" cy="10287000"/>
            <a:chOff x="0" y="0"/>
            <a:chExt cx="218879" cy="2709333"/>
          </a:xfrm>
        </p:grpSpPr>
        <p:sp>
          <p:nvSpPr>
            <p:cNvPr name="Freeform 6" id="6"/>
            <p:cNvSpPr/>
            <p:nvPr/>
          </p:nvSpPr>
          <p:spPr>
            <a:xfrm flipH="false" flipV="false" rot="0">
              <a:off x="0" y="0"/>
              <a:ext cx="218879" cy="2709333"/>
            </a:xfrm>
            <a:custGeom>
              <a:avLst/>
              <a:gdLst/>
              <a:ahLst/>
              <a:cxnLst/>
              <a:rect r="r" b="b" t="t" l="l"/>
              <a:pathLst>
                <a:path h="2709333" w="218879">
                  <a:moveTo>
                    <a:pt x="0" y="0"/>
                  </a:moveTo>
                  <a:lnTo>
                    <a:pt x="218879" y="0"/>
                  </a:lnTo>
                  <a:lnTo>
                    <a:pt x="218879" y="2709333"/>
                  </a:lnTo>
                  <a:lnTo>
                    <a:pt x="0" y="2709333"/>
                  </a:lnTo>
                  <a:close/>
                </a:path>
              </a:pathLst>
            </a:custGeom>
            <a:solidFill>
              <a:srgbClr val="FF1616"/>
            </a:solidFill>
          </p:spPr>
        </p:sp>
        <p:sp>
          <p:nvSpPr>
            <p:cNvPr name="TextBox 7" id="7"/>
            <p:cNvSpPr txBox="true"/>
            <p:nvPr/>
          </p:nvSpPr>
          <p:spPr>
            <a:xfrm>
              <a:off x="0" y="-57150"/>
              <a:ext cx="218879" cy="276648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8340" y="413322"/>
            <a:ext cx="266342" cy="1714626"/>
            <a:chOff x="0" y="0"/>
            <a:chExt cx="70148" cy="451589"/>
          </a:xfrm>
        </p:grpSpPr>
        <p:sp>
          <p:nvSpPr>
            <p:cNvPr name="Freeform 9" id="9"/>
            <p:cNvSpPr/>
            <p:nvPr/>
          </p:nvSpPr>
          <p:spPr>
            <a:xfrm flipH="false" flipV="false" rot="0">
              <a:off x="0" y="0"/>
              <a:ext cx="70148" cy="451589"/>
            </a:xfrm>
            <a:custGeom>
              <a:avLst/>
              <a:gdLst/>
              <a:ahLst/>
              <a:cxnLst/>
              <a:rect r="r" b="b" t="t" l="l"/>
              <a:pathLst>
                <a:path h="451589" w="70148">
                  <a:moveTo>
                    <a:pt x="0" y="0"/>
                  </a:moveTo>
                  <a:lnTo>
                    <a:pt x="70148" y="0"/>
                  </a:lnTo>
                  <a:lnTo>
                    <a:pt x="70148" y="451589"/>
                  </a:lnTo>
                  <a:lnTo>
                    <a:pt x="0" y="451589"/>
                  </a:lnTo>
                  <a:close/>
                </a:path>
              </a:pathLst>
            </a:custGeom>
            <a:solidFill>
              <a:srgbClr val="000000"/>
            </a:solidFill>
          </p:spPr>
        </p:sp>
        <p:sp>
          <p:nvSpPr>
            <p:cNvPr name="TextBox 10" id="10"/>
            <p:cNvSpPr txBox="true"/>
            <p:nvPr/>
          </p:nvSpPr>
          <p:spPr>
            <a:xfrm>
              <a:off x="0" y="-57150"/>
              <a:ext cx="70148" cy="50873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2971345" y="2940023"/>
            <a:ext cx="1504294" cy="570231"/>
            <a:chOff x="0" y="0"/>
            <a:chExt cx="396193" cy="150184"/>
          </a:xfrm>
        </p:grpSpPr>
        <p:sp>
          <p:nvSpPr>
            <p:cNvPr name="Freeform 4" id="4"/>
            <p:cNvSpPr/>
            <p:nvPr/>
          </p:nvSpPr>
          <p:spPr>
            <a:xfrm flipH="false" flipV="false" rot="0">
              <a:off x="0" y="0"/>
              <a:ext cx="396193" cy="150184"/>
            </a:xfrm>
            <a:custGeom>
              <a:avLst/>
              <a:gdLst/>
              <a:ahLst/>
              <a:cxnLst/>
              <a:rect r="r" b="b" t="t" l="l"/>
              <a:pathLst>
                <a:path h="150184" w="396193">
                  <a:moveTo>
                    <a:pt x="0" y="0"/>
                  </a:moveTo>
                  <a:lnTo>
                    <a:pt x="396193" y="0"/>
                  </a:lnTo>
                  <a:lnTo>
                    <a:pt x="396193" y="150184"/>
                  </a:lnTo>
                  <a:lnTo>
                    <a:pt x="0" y="150184"/>
                  </a:lnTo>
                  <a:close/>
                </a:path>
              </a:pathLst>
            </a:custGeom>
            <a:solidFill>
              <a:srgbClr val="FFDE59"/>
            </a:solidFill>
          </p:spPr>
        </p:sp>
        <p:sp>
          <p:nvSpPr>
            <p:cNvPr name="TextBox 5" id="5"/>
            <p:cNvSpPr txBox="true"/>
            <p:nvPr/>
          </p:nvSpPr>
          <p:spPr>
            <a:xfrm>
              <a:off x="0" y="-57150"/>
              <a:ext cx="396193" cy="20733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1345" y="5823877"/>
            <a:ext cx="1647543" cy="503582"/>
            <a:chOff x="0" y="0"/>
            <a:chExt cx="433921" cy="132631"/>
          </a:xfrm>
        </p:grpSpPr>
        <p:sp>
          <p:nvSpPr>
            <p:cNvPr name="Freeform 7" id="7"/>
            <p:cNvSpPr/>
            <p:nvPr/>
          </p:nvSpPr>
          <p:spPr>
            <a:xfrm flipH="false" flipV="false" rot="0">
              <a:off x="0" y="0"/>
              <a:ext cx="433921" cy="132631"/>
            </a:xfrm>
            <a:custGeom>
              <a:avLst/>
              <a:gdLst/>
              <a:ahLst/>
              <a:cxnLst/>
              <a:rect r="r" b="b" t="t" l="l"/>
              <a:pathLst>
                <a:path h="132631" w="433921">
                  <a:moveTo>
                    <a:pt x="0" y="0"/>
                  </a:moveTo>
                  <a:lnTo>
                    <a:pt x="433921" y="0"/>
                  </a:lnTo>
                  <a:lnTo>
                    <a:pt x="433921" y="132631"/>
                  </a:lnTo>
                  <a:lnTo>
                    <a:pt x="0" y="132631"/>
                  </a:lnTo>
                  <a:close/>
                </a:path>
              </a:pathLst>
            </a:custGeom>
            <a:solidFill>
              <a:srgbClr val="FFDE59"/>
            </a:solidFill>
          </p:spPr>
        </p:sp>
        <p:sp>
          <p:nvSpPr>
            <p:cNvPr name="TextBox 8" id="8"/>
            <p:cNvSpPr txBox="true"/>
            <p:nvPr/>
          </p:nvSpPr>
          <p:spPr>
            <a:xfrm>
              <a:off x="0" y="-57150"/>
              <a:ext cx="433921" cy="189781"/>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223790" y="933450"/>
            <a:ext cx="15035510" cy="796878"/>
          </a:xfrm>
          <a:prstGeom prst="rect">
            <a:avLst/>
          </a:prstGeom>
        </p:spPr>
        <p:txBody>
          <a:bodyPr anchor="t" rtlCol="false" tIns="0" lIns="0" bIns="0" rIns="0">
            <a:spAutoFit/>
          </a:bodyPr>
          <a:lstStyle/>
          <a:p>
            <a:pPr algn="ctr">
              <a:lnSpc>
                <a:spcPts val="6477"/>
              </a:lnSpc>
              <a:spcBef>
                <a:spcPct val="0"/>
              </a:spcBef>
            </a:pPr>
            <a:r>
              <a:rPr lang="en-US" sz="4626">
                <a:solidFill>
                  <a:srgbClr val="FF1616"/>
                </a:solidFill>
                <a:latin typeface="Archivo Black"/>
              </a:rPr>
              <a:t>Pros and Cons of using Bidirectional- LSTM</a:t>
            </a:r>
          </a:p>
        </p:txBody>
      </p:sp>
      <p:sp>
        <p:nvSpPr>
          <p:cNvPr name="TextBox 10" id="10"/>
          <p:cNvSpPr txBox="true"/>
          <p:nvPr/>
        </p:nvSpPr>
        <p:spPr>
          <a:xfrm rot="0">
            <a:off x="2639645" y="3910781"/>
            <a:ext cx="11974365" cy="143637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000000"/>
                </a:solidFill>
                <a:latin typeface="Poppins"/>
              </a:rPr>
              <a:t>Captures long-term dependencies</a:t>
            </a:r>
          </a:p>
          <a:p>
            <a:pPr algn="just" marL="582930" indent="-291465" lvl="1">
              <a:lnSpc>
                <a:spcPts val="3779"/>
              </a:lnSpc>
              <a:buFont typeface="Arial"/>
              <a:buChar char="•"/>
            </a:pPr>
            <a:r>
              <a:rPr lang="en-US" sz="2700">
                <a:solidFill>
                  <a:srgbClr val="000000"/>
                </a:solidFill>
                <a:latin typeface="Poppins"/>
              </a:rPr>
              <a:t>Improved performance</a:t>
            </a:r>
          </a:p>
          <a:p>
            <a:pPr algn="just" marL="582930" indent="-291465" lvl="1">
              <a:lnSpc>
                <a:spcPts val="3779"/>
              </a:lnSpc>
              <a:buFont typeface="Arial"/>
              <a:buChar char="•"/>
            </a:pPr>
            <a:r>
              <a:rPr lang="en-US" sz="2700">
                <a:solidFill>
                  <a:srgbClr val="000000"/>
                </a:solidFill>
                <a:latin typeface="Poppins"/>
              </a:rPr>
              <a:t>Flexible architecture</a:t>
            </a:r>
          </a:p>
        </p:txBody>
      </p:sp>
      <p:sp>
        <p:nvSpPr>
          <p:cNvPr name="TextBox 11" id="11"/>
          <p:cNvSpPr txBox="true"/>
          <p:nvPr/>
        </p:nvSpPr>
        <p:spPr>
          <a:xfrm rot="0">
            <a:off x="2639645" y="6603684"/>
            <a:ext cx="8633318" cy="1436370"/>
          </a:xfrm>
          <a:prstGeom prst="rect">
            <a:avLst/>
          </a:prstGeom>
        </p:spPr>
        <p:txBody>
          <a:bodyPr anchor="t" rtlCol="false" tIns="0" lIns="0" bIns="0" rIns="0">
            <a:spAutoFit/>
          </a:bodyPr>
          <a:lstStyle/>
          <a:p>
            <a:pPr marL="582930" indent="-291465" lvl="1">
              <a:lnSpc>
                <a:spcPts val="3779"/>
              </a:lnSpc>
              <a:buFont typeface="Arial"/>
              <a:buChar char="•"/>
            </a:pPr>
            <a:r>
              <a:rPr lang="en-US" sz="2700">
                <a:solidFill>
                  <a:srgbClr val="000000"/>
                </a:solidFill>
                <a:latin typeface="Poppins"/>
              </a:rPr>
              <a:t>High computational cost</a:t>
            </a:r>
          </a:p>
          <a:p>
            <a:pPr marL="582930" indent="-291465" lvl="1">
              <a:lnSpc>
                <a:spcPts val="3779"/>
              </a:lnSpc>
              <a:buFont typeface="Arial"/>
              <a:buChar char="•"/>
            </a:pPr>
            <a:r>
              <a:rPr lang="en-US" sz="2700">
                <a:solidFill>
                  <a:srgbClr val="000000"/>
                </a:solidFill>
                <a:latin typeface="Poppins"/>
              </a:rPr>
              <a:t>Requires large amounts of data</a:t>
            </a:r>
          </a:p>
          <a:p>
            <a:pPr marL="582930" indent="-291465" lvl="1">
              <a:lnSpc>
                <a:spcPts val="3779"/>
              </a:lnSpc>
              <a:buFont typeface="Arial"/>
              <a:buChar char="•"/>
            </a:pPr>
            <a:r>
              <a:rPr lang="en-US" sz="2700">
                <a:solidFill>
                  <a:srgbClr val="000000"/>
                </a:solidFill>
                <a:latin typeface="Poppins"/>
              </a:rPr>
              <a:t>Difficult to interpret</a:t>
            </a:r>
          </a:p>
        </p:txBody>
      </p:sp>
      <p:sp>
        <p:nvSpPr>
          <p:cNvPr name="TextBox 12" id="12"/>
          <p:cNvSpPr txBox="true"/>
          <p:nvPr/>
        </p:nvSpPr>
        <p:spPr>
          <a:xfrm rot="0">
            <a:off x="2639645" y="2835248"/>
            <a:ext cx="2310942" cy="675006"/>
          </a:xfrm>
          <a:prstGeom prst="rect">
            <a:avLst/>
          </a:prstGeom>
        </p:spPr>
        <p:txBody>
          <a:bodyPr anchor="t" rtlCol="false" tIns="0" lIns="0" bIns="0" rIns="0">
            <a:spAutoFit/>
          </a:bodyPr>
          <a:lstStyle/>
          <a:p>
            <a:pPr algn="ctr">
              <a:lnSpc>
                <a:spcPts val="5319"/>
              </a:lnSpc>
              <a:spcBef>
                <a:spcPct val="0"/>
              </a:spcBef>
            </a:pPr>
            <a:r>
              <a:rPr lang="en-US" sz="3799">
                <a:solidFill>
                  <a:srgbClr val="4D4481"/>
                </a:solidFill>
                <a:latin typeface="Canva Sans 1 Bold"/>
              </a:rPr>
              <a:t>Pros:</a:t>
            </a:r>
          </a:p>
        </p:txBody>
      </p:sp>
      <p:sp>
        <p:nvSpPr>
          <p:cNvPr name="TextBox 13" id="13"/>
          <p:cNvSpPr txBox="true"/>
          <p:nvPr/>
        </p:nvSpPr>
        <p:spPr>
          <a:xfrm rot="0">
            <a:off x="2899720" y="5735003"/>
            <a:ext cx="1647543" cy="592456"/>
          </a:xfrm>
          <a:prstGeom prst="rect">
            <a:avLst/>
          </a:prstGeom>
        </p:spPr>
        <p:txBody>
          <a:bodyPr anchor="t" rtlCol="false" tIns="0" lIns="0" bIns="0" rIns="0">
            <a:spAutoFit/>
          </a:bodyPr>
          <a:lstStyle/>
          <a:p>
            <a:pPr algn="ctr">
              <a:lnSpc>
                <a:spcPts val="4619"/>
              </a:lnSpc>
              <a:spcBef>
                <a:spcPct val="0"/>
              </a:spcBef>
            </a:pPr>
            <a:r>
              <a:rPr lang="en-US" sz="3299">
                <a:solidFill>
                  <a:srgbClr val="4D4481"/>
                </a:solidFill>
                <a:latin typeface="Canva Sans 1 Bold"/>
              </a:rPr>
              <a:t>Cons:</a:t>
            </a:r>
          </a:p>
        </p:txBody>
      </p:sp>
      <p:grpSp>
        <p:nvGrpSpPr>
          <p:cNvPr name="Group 14" id="14"/>
          <p:cNvGrpSpPr/>
          <p:nvPr/>
        </p:nvGrpSpPr>
        <p:grpSpPr>
          <a:xfrm rot="0">
            <a:off x="1028700" y="79349"/>
            <a:ext cx="831057" cy="10287000"/>
            <a:chOff x="0" y="0"/>
            <a:chExt cx="218879" cy="2709333"/>
          </a:xfrm>
        </p:grpSpPr>
        <p:sp>
          <p:nvSpPr>
            <p:cNvPr name="Freeform 15" id="15"/>
            <p:cNvSpPr/>
            <p:nvPr/>
          </p:nvSpPr>
          <p:spPr>
            <a:xfrm flipH="false" flipV="false" rot="0">
              <a:off x="0" y="0"/>
              <a:ext cx="218879" cy="2709333"/>
            </a:xfrm>
            <a:custGeom>
              <a:avLst/>
              <a:gdLst/>
              <a:ahLst/>
              <a:cxnLst/>
              <a:rect r="r" b="b" t="t" l="l"/>
              <a:pathLst>
                <a:path h="2709333" w="218879">
                  <a:moveTo>
                    <a:pt x="0" y="0"/>
                  </a:moveTo>
                  <a:lnTo>
                    <a:pt x="218879" y="0"/>
                  </a:lnTo>
                  <a:lnTo>
                    <a:pt x="218879" y="2709333"/>
                  </a:lnTo>
                  <a:lnTo>
                    <a:pt x="0" y="2709333"/>
                  </a:lnTo>
                  <a:close/>
                </a:path>
              </a:pathLst>
            </a:custGeom>
            <a:solidFill>
              <a:srgbClr val="FF1616"/>
            </a:solidFill>
          </p:spPr>
        </p:sp>
        <p:sp>
          <p:nvSpPr>
            <p:cNvPr name="TextBox 16" id="16"/>
            <p:cNvSpPr txBox="true"/>
            <p:nvPr/>
          </p:nvSpPr>
          <p:spPr>
            <a:xfrm>
              <a:off x="0" y="-57150"/>
              <a:ext cx="218879" cy="276648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DAGC21RAqvo</dc:identifier>
  <dcterms:modified xsi:type="dcterms:W3CDTF">2011-08-01T06:04:30Z</dcterms:modified>
  <cp:revision>1</cp:revision>
  <dc:title>Estimating fish weight growth in aquaponic farming through machine learning techniques.</dc:title>
</cp:coreProperties>
</file>